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4"/>
  </p:notesMasterIdLst>
  <p:handoutMasterIdLst>
    <p:handoutMasterId r:id="rId45"/>
  </p:handoutMasterIdLst>
  <p:sldIdLst>
    <p:sldId id="390" r:id="rId2"/>
    <p:sldId id="423" r:id="rId3"/>
    <p:sldId id="424" r:id="rId4"/>
    <p:sldId id="445" r:id="rId5"/>
    <p:sldId id="446" r:id="rId6"/>
    <p:sldId id="465" r:id="rId7"/>
    <p:sldId id="443" r:id="rId8"/>
    <p:sldId id="466" r:id="rId9"/>
    <p:sldId id="450" r:id="rId10"/>
    <p:sldId id="473" r:id="rId11"/>
    <p:sldId id="474" r:id="rId12"/>
    <p:sldId id="462" r:id="rId13"/>
    <p:sldId id="471" r:id="rId14"/>
    <p:sldId id="426" r:id="rId15"/>
    <p:sldId id="429" r:id="rId16"/>
    <p:sldId id="451" r:id="rId17"/>
    <p:sldId id="452" r:id="rId18"/>
    <p:sldId id="480" r:id="rId19"/>
    <p:sldId id="430" r:id="rId20"/>
    <p:sldId id="478" r:id="rId21"/>
    <p:sldId id="467" r:id="rId22"/>
    <p:sldId id="447" r:id="rId23"/>
    <p:sldId id="454" r:id="rId24"/>
    <p:sldId id="475" r:id="rId25"/>
    <p:sldId id="476" r:id="rId26"/>
    <p:sldId id="460" r:id="rId27"/>
    <p:sldId id="290" r:id="rId28"/>
    <p:sldId id="268" r:id="rId29"/>
    <p:sldId id="438" r:id="rId30"/>
    <p:sldId id="477" r:id="rId31"/>
    <p:sldId id="440" r:id="rId32"/>
    <p:sldId id="289" r:id="rId33"/>
    <p:sldId id="274" r:id="rId34"/>
    <p:sldId id="468" r:id="rId35"/>
    <p:sldId id="257" r:id="rId36"/>
    <p:sldId id="437" r:id="rId37"/>
    <p:sldId id="444" r:id="rId38"/>
    <p:sldId id="459" r:id="rId39"/>
    <p:sldId id="469" r:id="rId40"/>
    <p:sldId id="472" r:id="rId41"/>
    <p:sldId id="479" r:id="rId42"/>
    <p:sldId id="463" r:id="rId43"/>
  </p:sldIdLst>
  <p:sldSz cx="9144000" cy="6858000" type="screen4x3"/>
  <p:notesSz cx="6858000" cy="9144000"/>
  <p:defaultTextStyle>
    <a:defPPr>
      <a:defRPr lang="ja-JP"/>
    </a:defPPr>
    <a:lvl1pPr marL="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812FF"/>
    <a:srgbClr val="495DDD"/>
    <a:srgbClr val="AAFFE9"/>
    <a:srgbClr val="0081DD"/>
    <a:srgbClr val="F54D9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中間スタイル 2 - アクセント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22"/>
    <p:restoredTop sz="86360"/>
  </p:normalViewPr>
  <p:slideViewPr>
    <p:cSldViewPr snapToGrid="0" snapToObjects="1">
      <p:cViewPr varScale="1">
        <p:scale>
          <a:sx n="180" d="100"/>
          <a:sy n="180" d="100"/>
        </p:scale>
        <p:origin x="256" y="1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6342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1056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3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quarter" idx="1"/>
          </p:nvPr>
        </p:nvSpPr>
        <p:spPr>
          <a:xfrm>
            <a:off x="3884613" y="3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A45985-41B1-A94D-9581-21D1A70D5AB8}" type="datetimeFigureOut">
              <a:rPr kumimoji="1" lang="ja-JP" altLang="en-US" smtClean="0"/>
              <a:t>2018/6/19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D100F8-A461-A946-86AA-E5C2E51DD67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0617127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3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3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86D0AE-08B1-5047-8F87-1AD391DC043A}" type="datetimeFigureOut">
              <a:rPr kumimoji="1" lang="ja-JP" altLang="en-US" smtClean="0"/>
              <a:t>2018/6/19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49"/>
            <a:ext cx="5486400" cy="360045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8A47D1-5E64-5A47-A904-6DA1163C054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41641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ja.wikipedia.org/wiki/%E5%88%A5%E5%A4%A9%E6%B4%A5%E7%A5%9E" TargetMode="External"/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ja.wikipedia.org/wiki/%E5%9B%BD%E7%94%A3%E3%81%BF#cite_note-1" TargetMode="External"/><Relationship Id="rId5" Type="http://schemas.openxmlformats.org/officeDocument/2006/relationships/hyperlink" Target="https://ja.wikipedia.org/wiki/%E3%82%AA%E3%83%8E%E3%82%B4%E3%83%AD%E5%B3%B6" TargetMode="External"/><Relationship Id="rId4" Type="http://schemas.openxmlformats.org/officeDocument/2006/relationships/hyperlink" Target="https://ja.wikipedia.org/wiki/%E5%A4%A9%E6%B2%BC%E7%9F%9B" TargetMode="External"/></Relationships>
</file>

<file path=ppt/notesSlides/_rels/notesSlide8.xml.rels><?xml version="1.0" encoding="UTF-8" standalone="yes"?>
<Relationships xmlns="http://schemas.openxmlformats.org/package/2006/relationships"><Relationship Id="rId8" Type="http://schemas.openxmlformats.org/officeDocument/2006/relationships/hyperlink" Target="https://ja.wikipedia.org/wiki/%E9%AB%98%E5%A4%A9%E5%8E%9F" TargetMode="External"/><Relationship Id="rId13" Type="http://schemas.openxmlformats.org/officeDocument/2006/relationships/hyperlink" Target="https://ja.wikipedia.org/wiki/%E6%8C%81%E7%B5%B1%E5%A4%A9%E7%9A%87" TargetMode="External"/><Relationship Id="rId3" Type="http://schemas.openxmlformats.org/officeDocument/2006/relationships/hyperlink" Target="https://ja.wikipedia.org/wiki/%E6%97%A5%E6%9C%AC%E7%A5%9E%E8%A9%B1" TargetMode="External"/><Relationship Id="rId7" Type="http://schemas.openxmlformats.org/officeDocument/2006/relationships/hyperlink" Target="https://ja.wikipedia.org/wiki/%E8%91%A6%E5%8E%9F%E4%B8%AD%E5%9B%BD" TargetMode="External"/><Relationship Id="rId12" Type="http://schemas.openxmlformats.org/officeDocument/2006/relationships/hyperlink" Target="https://ja.wikipedia.org/wiki/%E5%A4%A9%E5%85%90%E5%B1%8B%E5%91%BD" TargetMode="External"/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ja.wikipedia.org/wiki/%E7%A5%9E%E5%8B%85" TargetMode="External"/><Relationship Id="rId11" Type="http://schemas.openxmlformats.org/officeDocument/2006/relationships/hyperlink" Target="https://ja.wikipedia.org/wiki/%E4%B8%89%E7%A8%AE%E3%81%AE%E7%A5%9E%E5%99%A8" TargetMode="External"/><Relationship Id="rId5" Type="http://schemas.openxmlformats.org/officeDocument/2006/relationships/hyperlink" Target="https://ja.wikipedia.org/wiki/%E5%A4%A9%E7%85%A7%E5%A4%A7%E7%A5%9E" TargetMode="External"/><Relationship Id="rId10" Type="http://schemas.openxmlformats.org/officeDocument/2006/relationships/hyperlink" Target="https://ja.wikipedia.org/wiki/%E9%AB%98%E5%8D%83%E7%A9%82%E5%B3%B0" TargetMode="External"/><Relationship Id="rId4" Type="http://schemas.openxmlformats.org/officeDocument/2006/relationships/hyperlink" Target="https://ja.wikipedia.org/wiki/%E3%83%8B%E3%83%8B%E3%82%AE" TargetMode="External"/><Relationship Id="rId9" Type="http://schemas.openxmlformats.org/officeDocument/2006/relationships/hyperlink" Target="https://ja.wikipedia.org/wiki/%E6%97%A5%E5%90%91%E5%9B%BD" TargetMode="External"/></Relationships>
</file>

<file path=ppt/notesSlides/_rels/notesSlide9.xml.rels><?xml version="1.0" encoding="UTF-8" standalone="yes"?>
<Relationships xmlns="http://schemas.openxmlformats.org/package/2006/relationships"><Relationship Id="rId8" Type="http://schemas.openxmlformats.org/officeDocument/2006/relationships/hyperlink" Target="https://ja.wikipedia.org/wiki/701%E5%B9%B4" TargetMode="External"/><Relationship Id="rId3" Type="http://schemas.openxmlformats.org/officeDocument/2006/relationships/hyperlink" Target="https://ja.wikipedia.org/wiki/681%E5%B9%B4" TargetMode="External"/><Relationship Id="rId7" Type="http://schemas.openxmlformats.org/officeDocument/2006/relationships/hyperlink" Target="https://ja.wikipedia.org/wiki/689%E5%B9%B4" TargetMode="External"/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ja.wikipedia.org/wiki/%E8%8D%89%E5%A3%81%E7%9A%87%E5%AD%90" TargetMode="External"/><Relationship Id="rId5" Type="http://schemas.openxmlformats.org/officeDocument/2006/relationships/hyperlink" Target="https://ja.wikipedia.org/wiki/%E6%8C%81%E7%B5%B1%E5%A4%A9%E7%9A%87" TargetMode="External"/><Relationship Id="rId4" Type="http://schemas.openxmlformats.org/officeDocument/2006/relationships/hyperlink" Target="https://ja.wikipedia.org/wiki/686%E5%B9%B4" TargetMode="External"/><Relationship Id="rId9" Type="http://schemas.openxmlformats.org/officeDocument/2006/relationships/hyperlink" Target="https://ja.wikipedia.org/wiki/%E5%A4%A7%E5%AE%9D%E5%BE%8B%E4%BB%A4" TargetMode="Externa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8A47D1-5E64-5A47-A904-6DA1163C0544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0912731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8A47D1-5E64-5A47-A904-6DA1163C0544}" type="slidenum">
              <a:rPr kumimoji="1" lang="ja-JP" altLang="en-US" smtClean="0"/>
              <a:t>17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5108617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8A47D1-5E64-5A47-A904-6DA1163C0544}" type="slidenum">
              <a:rPr kumimoji="1" lang="ja-JP" altLang="en-US" smtClean="0"/>
              <a:t>19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736551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8A47D1-5E64-5A47-A904-6DA1163C0544}" type="slidenum">
              <a:rPr kumimoji="1" lang="ja-JP" altLang="en-US" smtClean="0"/>
              <a:t>21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900312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8A47D1-5E64-5A47-A904-6DA1163C0544}" type="slidenum">
              <a:rPr kumimoji="1" lang="ja-JP" altLang="en-US" smtClean="0"/>
              <a:t>22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8678021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8A47D1-5E64-5A47-A904-6DA1163C0544}" type="slidenum">
              <a:rPr kumimoji="1" lang="ja-JP" altLang="en-US" smtClean="0"/>
              <a:t>23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5817502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8A47D1-5E64-5A47-A904-6DA1163C0544}" type="slidenum">
              <a:rPr kumimoji="1" lang="ja-JP" altLang="en-US" smtClean="0"/>
              <a:t>25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2822475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8A47D1-5E64-5A47-A904-6DA1163C0544}" type="slidenum">
              <a:rPr kumimoji="1" lang="ja-JP" altLang="en-US" smtClean="0"/>
              <a:t>27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3282708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8A47D1-5E64-5A47-A904-6DA1163C0544}" type="slidenum">
              <a:rPr kumimoji="1" lang="ja-JP" altLang="en-US" smtClean="0"/>
              <a:t>28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8298257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8A47D1-5E64-5A47-A904-6DA1163C0544}" type="slidenum">
              <a:rPr kumimoji="1" lang="ja-JP" altLang="en-US" smtClean="0"/>
              <a:t>31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7307259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8A47D1-5E64-5A47-A904-6DA1163C0544}" type="slidenum">
              <a:rPr kumimoji="1" lang="ja-JP" altLang="en-US" smtClean="0"/>
              <a:t>33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829310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" charset="0"/>
                <a:ea typeface="Osaka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" charset="0"/>
                <a:ea typeface="Osaka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" charset="0"/>
                <a:ea typeface="Osaka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-128"/>
              </a:defRPr>
            </a:lvl9pPr>
          </a:lstStyle>
          <a:p>
            <a:fld id="{AA7392E4-54DD-354B-BE37-E069A0945F2D}" type="slidenum">
              <a:rPr lang="en-US" altLang="ja-JP" sz="1200"/>
              <a:pPr/>
              <a:t>2</a:t>
            </a:fld>
            <a:endParaRPr lang="en-US" altLang="ja-JP" sz="1200"/>
          </a:p>
        </p:txBody>
      </p:sp>
      <p:sp>
        <p:nvSpPr>
          <p:cNvPr id="2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31597926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" charset="0"/>
                <a:ea typeface="Osaka" charset="-128"/>
              </a:defRPr>
            </a:lvl1pPr>
            <a:lvl2pPr marL="742950" indent="-285750" algn="l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" charset="0"/>
                <a:ea typeface="Osaka" charset="-128"/>
              </a:defRPr>
            </a:lvl2pPr>
            <a:lvl3pPr marL="1143000" indent="-228600" algn="l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" charset="0"/>
                <a:ea typeface="Osaka" charset="-128"/>
              </a:defRPr>
            </a:lvl3pPr>
            <a:lvl4pPr marL="1600200" indent="-228600" algn="l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" charset="0"/>
                <a:ea typeface="Osaka" charset="-128"/>
              </a:defRPr>
            </a:lvl4pPr>
            <a:lvl5pPr marL="2057400" indent="-228600" algn="l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" charset="0"/>
                <a:ea typeface="Osaka" charset="-128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C3A5C76F-A36C-4B4F-B124-89100E41BF0D}" type="slidenum">
              <a:rPr lang="en-US" altLang="ja-JP"/>
              <a:pPr algn="r" eaLnBrk="1" hangingPunct="1">
                <a:spcBef>
                  <a:spcPct val="0"/>
                </a:spcBef>
              </a:pPr>
              <a:t>35</a:t>
            </a:fld>
            <a:endParaRPr lang="en-US" altLang="ja-JP"/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6934853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8A47D1-5E64-5A47-A904-6DA1163C0544}" type="slidenum">
              <a:rPr kumimoji="1" lang="ja-JP" altLang="en-US" smtClean="0"/>
              <a:t>37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1965184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8A47D1-5E64-5A47-A904-6DA1163C0544}" type="slidenum">
              <a:rPr kumimoji="1" lang="ja-JP" altLang="en-US" smtClean="0"/>
              <a:t>38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74085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8A47D1-5E64-5A47-A904-6DA1163C0544}" type="slidenum">
              <a:rPr kumimoji="1" lang="ja-JP" altLang="en-US" smtClean="0"/>
              <a:t>42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166120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8A47D1-5E64-5A47-A904-6DA1163C0544}" type="slidenum">
              <a:rPr kumimoji="1" lang="ja-JP" altLang="en-US" smtClean="0"/>
              <a:t>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577195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製造コストは</a:t>
            </a:r>
            <a:br>
              <a:rPr lang="ja-JP" altLang="en-US"/>
            </a:br>
            <a:r>
              <a:rPr kumimoji="1" lang="en-US" altLang="ja-JP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</a:t>
            </a:r>
            <a:r>
              <a:rPr kumimoji="1"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円      </a:t>
            </a:r>
            <a:r>
              <a:rPr kumimoji="1" lang="en-US" altLang="ja-JP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14</a:t>
            </a:r>
            <a:r>
              <a:rPr kumimoji="1"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円</a:t>
            </a:r>
            <a:br>
              <a:rPr lang="ja-JP" altLang="en-US"/>
            </a:br>
            <a:r>
              <a:rPr kumimoji="1" lang="en-US" altLang="ja-JP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</a:t>
            </a:r>
            <a:r>
              <a:rPr kumimoji="1"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円　　　 </a:t>
            </a:r>
            <a:r>
              <a:rPr kumimoji="1" lang="en-US" altLang="ja-JP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</a:t>
            </a:r>
            <a:r>
              <a:rPr kumimoji="1"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円 </a:t>
            </a:r>
            <a:br>
              <a:rPr lang="ja-JP" altLang="en-US"/>
            </a:br>
            <a:r>
              <a:rPr kumimoji="1" lang="en-US" altLang="ja-JP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10</a:t>
            </a:r>
            <a:r>
              <a:rPr kumimoji="1"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円     </a:t>
            </a:r>
            <a:r>
              <a:rPr kumimoji="1" lang="en-US" altLang="ja-JP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42</a:t>
            </a:r>
            <a:r>
              <a:rPr kumimoji="1"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円 </a:t>
            </a:r>
            <a:br>
              <a:rPr lang="ja-JP" altLang="en-US"/>
            </a:br>
            <a:r>
              <a:rPr kumimoji="1" lang="en-US" altLang="ja-JP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50</a:t>
            </a:r>
            <a:r>
              <a:rPr kumimoji="1"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円　　 </a:t>
            </a:r>
            <a:r>
              <a:rPr kumimoji="1" lang="en-US" altLang="ja-JP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20</a:t>
            </a:r>
            <a:r>
              <a:rPr kumimoji="1"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円 </a:t>
            </a:r>
            <a:br>
              <a:rPr lang="ja-JP" altLang="en-US"/>
            </a:br>
            <a:r>
              <a:rPr kumimoji="1" lang="en-US" altLang="ja-JP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100</a:t>
            </a:r>
            <a:r>
              <a:rPr kumimoji="1"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円　　 </a:t>
            </a:r>
            <a:r>
              <a:rPr kumimoji="1" lang="en-US" altLang="ja-JP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73</a:t>
            </a:r>
            <a:r>
              <a:rPr kumimoji="1"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円 </a:t>
            </a:r>
            <a:br>
              <a:rPr lang="ja-JP" altLang="en-US"/>
            </a:br>
            <a:r>
              <a:rPr kumimoji="1" lang="en-US" altLang="ja-JP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500</a:t>
            </a:r>
            <a:r>
              <a:rPr kumimoji="1"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円　　 </a:t>
            </a:r>
            <a:r>
              <a:rPr kumimoji="1" lang="en-US" altLang="ja-JP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43</a:t>
            </a:r>
            <a:r>
              <a:rPr kumimoji="1"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円 </a:t>
            </a:r>
            <a:endParaRPr kumimoji="1" lang="en-US" altLang="ja-JP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kumimoji="1" lang="en-US" altLang="ja-JP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kumimoji="1"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貨幣種類 発行益 材料</a:t>
            </a:r>
            <a:br>
              <a:rPr lang="ja-JP" altLang="en-US"/>
            </a:br>
            <a:r>
              <a:rPr kumimoji="1" lang="en-US" altLang="ja-JP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</a:t>
            </a:r>
            <a:r>
              <a:rPr kumimoji="1"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円       </a:t>
            </a:r>
            <a:r>
              <a:rPr kumimoji="1" lang="en-US" altLang="ja-JP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-13</a:t>
            </a:r>
            <a:r>
              <a:rPr kumimoji="1"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円・・・・アルミ</a:t>
            </a:r>
            <a:br>
              <a:rPr lang="ja-JP" altLang="en-US"/>
            </a:br>
            <a:r>
              <a:rPr kumimoji="1" lang="en-US" altLang="ja-JP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</a:t>
            </a:r>
            <a:r>
              <a:rPr kumimoji="1"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円          </a:t>
            </a:r>
            <a:r>
              <a:rPr kumimoji="1" lang="en-US" altLang="ja-JP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</a:t>
            </a:r>
            <a:r>
              <a:rPr kumimoji="1"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円 ・・・・・・黄銅</a:t>
            </a:r>
            <a:br>
              <a:rPr lang="ja-JP" altLang="en-US"/>
            </a:br>
            <a:r>
              <a:rPr kumimoji="1" lang="en-US" altLang="ja-JP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10</a:t>
            </a:r>
            <a:r>
              <a:rPr kumimoji="1"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円　   </a:t>
            </a:r>
            <a:r>
              <a:rPr kumimoji="1" lang="en-US" altLang="ja-JP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-32</a:t>
            </a:r>
            <a:r>
              <a:rPr kumimoji="1"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円・・・・青銅</a:t>
            </a:r>
            <a:br>
              <a:rPr lang="ja-JP" altLang="en-US"/>
            </a:br>
            <a:r>
              <a:rPr kumimoji="1" lang="en-US" altLang="ja-JP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50</a:t>
            </a:r>
            <a:r>
              <a:rPr kumimoji="1"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円　　　 </a:t>
            </a:r>
            <a:r>
              <a:rPr kumimoji="1" lang="en-US" altLang="ja-JP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30</a:t>
            </a:r>
            <a:r>
              <a:rPr kumimoji="1"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円・・・・・白銅 </a:t>
            </a:r>
            <a:br>
              <a:rPr lang="ja-JP" altLang="en-US"/>
            </a:br>
            <a:r>
              <a:rPr kumimoji="1" lang="en-US" altLang="ja-JP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100</a:t>
            </a:r>
            <a:r>
              <a:rPr kumimoji="1"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円　　 </a:t>
            </a:r>
            <a:r>
              <a:rPr kumimoji="1" lang="en-US" altLang="ja-JP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27</a:t>
            </a:r>
            <a:r>
              <a:rPr kumimoji="1"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円 ・・・白銅</a:t>
            </a:r>
            <a:br>
              <a:rPr lang="ja-JP" altLang="en-US"/>
            </a:br>
            <a:r>
              <a:rPr kumimoji="1" lang="en-US" altLang="ja-JP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500</a:t>
            </a:r>
            <a:r>
              <a:rPr kumimoji="1"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円　　 </a:t>
            </a:r>
            <a:r>
              <a:rPr kumimoji="1" lang="en-US" altLang="ja-JP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457</a:t>
            </a:r>
            <a:r>
              <a:rPr kumimoji="1"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円・・・ニッケル黄銅</a:t>
            </a:r>
            <a:br>
              <a:rPr lang="ja-JP" altLang="en-US"/>
            </a:br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8A47D1-5E64-5A47-A904-6DA1163C0544}" type="slidenum">
              <a:rPr kumimoji="1" lang="ja-JP" altLang="en-US" smtClean="0"/>
              <a:t>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72360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8A47D1-5E64-5A47-A904-6DA1163C0544}" type="slidenum">
              <a:rPr kumimoji="1" lang="ja-JP" altLang="en-US" smtClean="0"/>
              <a:t>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596248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8A47D1-5E64-5A47-A904-6DA1163C0544}" type="slidenum">
              <a:rPr kumimoji="1" lang="ja-JP" altLang="en-US" smtClean="0"/>
              <a:t>13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771667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伊邪那岐（イザナギ）・伊邪那美（イザナミ）の二柱の神は、</a:t>
            </a:r>
            <a:r>
              <a:rPr kumimoji="1"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 tooltip="別天津神"/>
              </a:rPr>
              <a:t>別天津神</a:t>
            </a:r>
            <a:r>
              <a:rPr kumimoji="1"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（ことあまつがみ）たちに漂っていた大地を完成させるよう命じられる。別天津神たちは</a:t>
            </a:r>
            <a:r>
              <a:rPr kumimoji="1"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 tooltip="天沼矛"/>
              </a:rPr>
              <a:t>天沼矛</a:t>
            </a:r>
            <a:r>
              <a:rPr kumimoji="1"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（あめのぬぼこ）を二神に与えた。伊邪那岐・伊邪那美は天浮橋（あめのうきはし）に立ち、天沼矛で渾沌とした大地をかき混ぜる。このとき、矛から滴り落ちたものが積もって</a:t>
            </a:r>
            <a:r>
              <a:rPr kumimoji="1"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5" tooltip="オノゴロ島"/>
              </a:rPr>
              <a:t>淤能碁呂島</a:t>
            </a:r>
            <a:r>
              <a:rPr kumimoji="1"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（おのごろじま）となった</a:t>
            </a:r>
            <a:r>
              <a:rPr kumimoji="1" lang="en-US" altLang="ja-JP" sz="1200" b="0" i="0" u="none" strike="noStrike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6"/>
              </a:rPr>
              <a:t>[1]</a:t>
            </a:r>
            <a:r>
              <a:rPr kumimoji="1"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。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8A47D1-5E64-5A47-A904-6DA1163C0544}" type="slidenum">
              <a:rPr kumimoji="1" lang="ja-JP" altLang="en-US" smtClean="0"/>
              <a:t>14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960493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sz="1200" b="1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天孫降臨</a:t>
            </a:r>
            <a:r>
              <a:rPr kumimoji="1"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（てんそんこうりん）とは、</a:t>
            </a:r>
            <a:r>
              <a:rPr kumimoji="1"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 tooltip="日本神話"/>
              </a:rPr>
              <a:t>日本神話</a:t>
            </a:r>
            <a:r>
              <a:rPr kumimoji="1"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において、</a:t>
            </a:r>
            <a:r>
              <a:rPr kumimoji="1" lang="ja-JP" altLang="en-US" sz="1200" b="1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天孫</a:t>
            </a:r>
            <a:r>
              <a:rPr kumimoji="1"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の</a:t>
            </a:r>
            <a:r>
              <a:rPr kumimoji="1"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 tooltip="ニニギ"/>
              </a:rPr>
              <a:t>邇邇藝命</a:t>
            </a:r>
            <a:r>
              <a:rPr kumimoji="1"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（ににぎのみこと）が、</a:t>
            </a:r>
            <a:r>
              <a:rPr kumimoji="1"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5" tooltip="天照大神"/>
              </a:rPr>
              <a:t>天照大神</a:t>
            </a:r>
            <a:r>
              <a:rPr kumimoji="1"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の</a:t>
            </a:r>
            <a:r>
              <a:rPr kumimoji="1" lang="ja-JP" altLang="en-US" sz="1200" b="1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6" tooltip="神勅"/>
              </a:rPr>
              <a:t>神勅</a:t>
            </a:r>
            <a:r>
              <a:rPr kumimoji="1"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を受けて</a:t>
            </a:r>
            <a:r>
              <a:rPr kumimoji="1"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7" tooltip="葦原中国"/>
              </a:rPr>
              <a:t>葦原の中つ国</a:t>
            </a:r>
            <a:r>
              <a:rPr kumimoji="1"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を治めるために</a:t>
            </a:r>
            <a:r>
              <a:rPr kumimoji="1"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8" tooltip="高天原"/>
              </a:rPr>
              <a:t>高天原</a:t>
            </a:r>
            <a:r>
              <a:rPr kumimoji="1"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から</a:t>
            </a:r>
            <a:r>
              <a:rPr kumimoji="1"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9" tooltip="日向国"/>
              </a:rPr>
              <a:t>日向国</a:t>
            </a:r>
            <a:r>
              <a:rPr kumimoji="1"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の</a:t>
            </a:r>
            <a:r>
              <a:rPr kumimoji="1"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10" tooltip="高千穂峰"/>
              </a:rPr>
              <a:t>高千穂峰</a:t>
            </a:r>
            <a:r>
              <a:rPr kumimoji="1"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へ天降（あまくだ）ったこと。</a:t>
            </a:r>
          </a:p>
          <a:p>
            <a:r>
              <a:rPr kumimoji="1"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邇邇藝命は</a:t>
            </a:r>
            <a:r>
              <a:rPr kumimoji="1"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5" tooltip="天照大神"/>
              </a:rPr>
              <a:t>天照大神</a:t>
            </a:r>
            <a:r>
              <a:rPr kumimoji="1"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から授かった</a:t>
            </a:r>
            <a:r>
              <a:rPr kumimoji="1"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11" tooltip="三種の神器"/>
              </a:rPr>
              <a:t>三種の神器</a:t>
            </a:r>
            <a:r>
              <a:rPr kumimoji="1"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をたずさえ、</a:t>
            </a:r>
            <a:r>
              <a:rPr kumimoji="1"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12" tooltip="天児屋命"/>
              </a:rPr>
              <a:t>天児屋命</a:t>
            </a:r>
            <a:r>
              <a:rPr kumimoji="1"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（あまのこやねのみこと）などの神々を連れて、</a:t>
            </a:r>
            <a:r>
              <a:rPr kumimoji="1"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8" tooltip="高天原"/>
              </a:rPr>
              <a:t>高天原</a:t>
            </a:r>
            <a:r>
              <a:rPr kumimoji="1"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から地上へと向かう。</a:t>
            </a:r>
            <a:endParaRPr kumimoji="1" lang="en-US" altLang="ja-JP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kumimoji="1" lang="en-US" altLang="ja-JP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kumimoji="1"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13" tooltip="持統天皇"/>
              </a:rPr>
              <a:t>元明天皇の持統天皇</a:t>
            </a:r>
            <a:r>
              <a:rPr kumimoji="1"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は父方では異母姉</a:t>
            </a:r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8A47D1-5E64-5A47-A904-6DA1163C0544}" type="slidenum">
              <a:rPr kumimoji="1" lang="ja-JP" altLang="en-US" smtClean="0"/>
              <a:t>15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395116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天武</a:t>
            </a:r>
            <a:r>
              <a:rPr kumimoji="1" lang="en-US" altLang="ja-JP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10</a:t>
            </a:r>
            <a:r>
              <a:rPr kumimoji="1"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年</a:t>
            </a:r>
            <a:r>
              <a:rPr kumimoji="1" lang="en-US" altLang="ja-JP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</a:t>
            </a:r>
            <a:r>
              <a:rPr kumimoji="1"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月</a:t>
            </a:r>
            <a:r>
              <a:rPr kumimoji="1" lang="en-US" altLang="ja-JP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25</a:t>
            </a:r>
            <a:r>
              <a:rPr kumimoji="1"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日（</a:t>
            </a:r>
            <a:r>
              <a:rPr kumimoji="1" lang="en-US" altLang="ja-JP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 tooltip="681年"/>
              </a:rPr>
              <a:t>681</a:t>
            </a:r>
            <a:r>
              <a:rPr kumimoji="1"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 tooltip="681年"/>
              </a:rPr>
              <a:t>年</a:t>
            </a:r>
            <a:r>
              <a:rPr kumimoji="1"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）、天武は皇子・諸臣に対して、律令制定を命ずる詔を発令した。しかし、律令が完成する前の</a:t>
            </a:r>
            <a:r>
              <a:rPr kumimoji="1" lang="en-US" altLang="ja-JP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 tooltip="686年"/>
              </a:rPr>
              <a:t>686</a:t>
            </a:r>
            <a:r>
              <a:rPr kumimoji="1"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 tooltip="686年"/>
              </a:rPr>
              <a:t>年</a:t>
            </a:r>
            <a:r>
              <a:rPr kumimoji="1"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に天武が死去したため、その皇后の</a:t>
            </a:r>
            <a:r>
              <a:rPr kumimoji="1"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5" tooltip="持統天皇"/>
              </a:rPr>
              <a:t>鸕野讚良皇女（後の持統天皇）</a:t>
            </a:r>
            <a:r>
              <a:rPr kumimoji="1"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と皇太子の</a:t>
            </a:r>
            <a:r>
              <a:rPr kumimoji="1"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6" tooltip="草壁皇子"/>
              </a:rPr>
              <a:t>草壁皇子</a:t>
            </a:r>
            <a:r>
              <a:rPr kumimoji="1"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が律令事業を継承した。服喪があけた後に、草壁が次期天皇に即位する予定だった。しかし、草壁は持統</a:t>
            </a:r>
            <a:r>
              <a:rPr kumimoji="1" lang="en-US" altLang="ja-JP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</a:t>
            </a:r>
            <a:r>
              <a:rPr kumimoji="1"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年</a:t>
            </a:r>
            <a:r>
              <a:rPr kumimoji="1" lang="en-US" altLang="ja-JP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</a:t>
            </a:r>
            <a:r>
              <a:rPr kumimoji="1"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月（</a:t>
            </a:r>
            <a:r>
              <a:rPr kumimoji="1" lang="en-US" altLang="ja-JP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7" tooltip="689年"/>
              </a:rPr>
              <a:t>689</a:t>
            </a:r>
            <a:r>
              <a:rPr kumimoji="1"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7" tooltip="689年"/>
              </a:rPr>
              <a:t>年</a:t>
            </a:r>
            <a:r>
              <a:rPr kumimoji="1"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）に急死した。</a:t>
            </a:r>
            <a:endParaRPr kumimoji="1" lang="en-US" altLang="ja-JP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kumimoji="1" lang="en-US" altLang="ja-JP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kumimoji="1"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飛鳥浄御原令は、急遽施行されたという事情もあり、必ずしも完成された内容ではなかった。そのため、律令の編纂作業はその後も継続していき、最終的に</a:t>
            </a:r>
            <a:r>
              <a:rPr kumimoji="1" lang="en-US" altLang="ja-JP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8" tooltip="701年"/>
              </a:rPr>
              <a:t>701</a:t>
            </a:r>
            <a:r>
              <a:rPr kumimoji="1"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8" tooltip="701年"/>
              </a:rPr>
              <a:t>年</a:t>
            </a:r>
            <a:r>
              <a:rPr kumimoji="1"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の</a:t>
            </a:r>
            <a:r>
              <a:rPr kumimoji="1"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9" tooltip="大宝律令"/>
              </a:rPr>
              <a:t>大宝律令</a:t>
            </a:r>
            <a:r>
              <a:rPr kumimoji="1"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によって、天武が企図した律令編纂事業が完成することとなった。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8A47D1-5E64-5A47-A904-6DA1163C0544}" type="slidenum">
              <a:rPr kumimoji="1" lang="ja-JP" altLang="en-US" smtClean="0"/>
              <a:t>16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327945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1F17E-CEBC-2A42-8F0B-1F8C35B9594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319543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1F17E-CEBC-2A42-8F0B-1F8C35B9594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553637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1F17E-CEBC-2A42-8F0B-1F8C35B9594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864894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1F17E-CEBC-2A42-8F0B-1F8C35B9594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784730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1F17E-CEBC-2A42-8F0B-1F8C35B9594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718467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1F17E-CEBC-2A42-8F0B-1F8C35B9594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141221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1F17E-CEBC-2A42-8F0B-1F8C35B9594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117035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1F17E-CEBC-2A42-8F0B-1F8C35B9594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307268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1F17E-CEBC-2A42-8F0B-1F8C35B9594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079480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1F17E-CEBC-2A42-8F0B-1F8C35B9594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533364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1F17E-CEBC-2A42-8F0B-1F8C35B9594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802153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51F17E-CEBC-2A42-8F0B-1F8C35B9594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657018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tif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tif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9.png"/><Relationship Id="rId7" Type="http://schemas.openxmlformats.org/officeDocument/2006/relationships/hyperlink" Target="https://ja.wikipedia.org/wiki/%E5%A4%A9%E6%AD%A6%E5%A4%A9%E7%9A%87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ja.wikipedia.org/wiki/%E5%A3%AC%E7%94%B3%E3%81%AE%E4%B9%B1" TargetMode="External"/><Relationship Id="rId5" Type="http://schemas.openxmlformats.org/officeDocument/2006/relationships/image" Target="../media/image23.png"/><Relationship Id="rId4" Type="http://schemas.openxmlformats.org/officeDocument/2006/relationships/image" Target="../media/image10.png"/><Relationship Id="rId9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9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3.png"/><Relationship Id="rId4" Type="http://schemas.openxmlformats.org/officeDocument/2006/relationships/image" Target="../media/image10.png"/><Relationship Id="rId9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8.tif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tiff"/><Relationship Id="rId5" Type="http://schemas.openxmlformats.org/officeDocument/2006/relationships/image" Target="../media/image30.tiff"/><Relationship Id="rId4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if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png"/><Relationship Id="rId4" Type="http://schemas.openxmlformats.org/officeDocument/2006/relationships/image" Target="../media/image32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tif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5.tiff"/><Relationship Id="rId4" Type="http://schemas.openxmlformats.org/officeDocument/2006/relationships/image" Target="../media/image34.tif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tiff"/><Relationship Id="rId7" Type="http://schemas.openxmlformats.org/officeDocument/2006/relationships/image" Target="../media/image42.tiff"/><Relationship Id="rId2" Type="http://schemas.openxmlformats.org/officeDocument/2006/relationships/image" Target="../media/image37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tiff"/><Relationship Id="rId11" Type="http://schemas.openxmlformats.org/officeDocument/2006/relationships/image" Target="../media/image46.tiff"/><Relationship Id="rId5" Type="http://schemas.openxmlformats.org/officeDocument/2006/relationships/image" Target="../media/image40.tiff"/><Relationship Id="rId10" Type="http://schemas.openxmlformats.org/officeDocument/2006/relationships/image" Target="../media/image45.tiff"/><Relationship Id="rId4" Type="http://schemas.openxmlformats.org/officeDocument/2006/relationships/image" Target="../media/image39.tiff"/><Relationship Id="rId9" Type="http://schemas.openxmlformats.org/officeDocument/2006/relationships/image" Target="../media/image44.tif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tif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5.tiff"/><Relationship Id="rId4" Type="http://schemas.openxmlformats.org/officeDocument/2006/relationships/image" Target="../media/image34.tif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tiff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tiff"/><Relationship Id="rId2" Type="http://schemas.openxmlformats.org/officeDocument/2006/relationships/image" Target="../media/image56.tif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tif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3.png"/><Relationship Id="rId5" Type="http://schemas.openxmlformats.org/officeDocument/2006/relationships/image" Target="../media/image62.tiff"/><Relationship Id="rId4" Type="http://schemas.openxmlformats.org/officeDocument/2006/relationships/image" Target="../media/image49.tiff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13" Type="http://schemas.openxmlformats.org/officeDocument/2006/relationships/image" Target="../media/image75.png"/><Relationship Id="rId3" Type="http://schemas.openxmlformats.org/officeDocument/2006/relationships/image" Target="../media/image65.png"/><Relationship Id="rId7" Type="http://schemas.openxmlformats.org/officeDocument/2006/relationships/image" Target="../media/image69.png"/><Relationship Id="rId12" Type="http://schemas.openxmlformats.org/officeDocument/2006/relationships/image" Target="../media/image74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png"/><Relationship Id="rId11" Type="http://schemas.openxmlformats.org/officeDocument/2006/relationships/image" Target="../media/image73.png"/><Relationship Id="rId5" Type="http://schemas.openxmlformats.org/officeDocument/2006/relationships/image" Target="../media/image67.png"/><Relationship Id="rId10" Type="http://schemas.openxmlformats.org/officeDocument/2006/relationships/image" Target="../media/image72.png"/><Relationship Id="rId4" Type="http://schemas.openxmlformats.org/officeDocument/2006/relationships/image" Target="../media/image66.png"/><Relationship Id="rId9" Type="http://schemas.openxmlformats.org/officeDocument/2006/relationships/image" Target="../media/image71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7" Type="http://schemas.openxmlformats.org/officeDocument/2006/relationships/image" Target="../media/image8.tif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tiff"/><Relationship Id="rId4" Type="http://schemas.openxmlformats.org/officeDocument/2006/relationships/image" Target="../media/image7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/>
          <p:cNvSpPr txBox="1"/>
          <p:nvPr/>
        </p:nvSpPr>
        <p:spPr>
          <a:xfrm>
            <a:off x="0" y="0"/>
            <a:ext cx="9144000" cy="9389750"/>
          </a:xfrm>
          <a:prstGeom prst="rect">
            <a:avLst/>
          </a:pr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16200000" scaled="1"/>
            <a:tileRect/>
          </a:gradFill>
        </p:spPr>
        <p:txBody>
          <a:bodyPr wrap="square" rtlCol="0">
            <a:spAutoFit/>
          </a:bodyPr>
          <a:lstStyle/>
          <a:p>
            <a:pPr algn="ctr">
              <a:lnSpc>
                <a:spcPts val="2520"/>
              </a:lnSpc>
            </a:pPr>
            <a:endParaRPr lang="en-US" altLang="ja-JP" sz="3600" dirty="0"/>
          </a:p>
          <a:p>
            <a:pPr algn="ctr">
              <a:lnSpc>
                <a:spcPts val="2520"/>
              </a:lnSpc>
            </a:pPr>
            <a:endParaRPr lang="en-US" altLang="ja-JP" sz="2000" dirty="0">
              <a:solidFill>
                <a:srgbClr val="495DDD"/>
              </a:solidFill>
            </a:endParaRPr>
          </a:p>
          <a:p>
            <a:pPr algn="ctr">
              <a:lnSpc>
                <a:spcPts val="2520"/>
              </a:lnSpc>
            </a:pPr>
            <a:endParaRPr lang="en-US" altLang="ja-JP" sz="2000" dirty="0">
              <a:solidFill>
                <a:srgbClr val="495DDD"/>
              </a:solidFill>
            </a:endParaRPr>
          </a:p>
          <a:p>
            <a:pPr algn="ctr">
              <a:lnSpc>
                <a:spcPts val="2520"/>
              </a:lnSpc>
            </a:pPr>
            <a:r>
              <a:rPr lang="ja-JP" altLang="en-US" sz="2000">
                <a:solidFill>
                  <a:srgbClr val="495DDD"/>
                </a:solidFill>
              </a:rPr>
              <a:t>第３回</a:t>
            </a:r>
            <a:r>
              <a:rPr lang="ja-JP" altLang="en-US" sz="2000" dirty="0">
                <a:solidFill>
                  <a:srgbClr val="495DDD"/>
                </a:solidFill>
              </a:rPr>
              <a:t>公共貨幣フォーラム</a:t>
            </a:r>
            <a:r>
              <a:rPr lang="en-US" altLang="ja-JP" sz="2000" dirty="0">
                <a:solidFill>
                  <a:srgbClr val="495DDD"/>
                </a:solidFill>
              </a:rPr>
              <a:t> </a:t>
            </a:r>
            <a:r>
              <a:rPr lang="ja-JP" altLang="en-US" sz="2000">
                <a:solidFill>
                  <a:srgbClr val="495DDD"/>
                </a:solidFill>
              </a:rPr>
              <a:t>＆</a:t>
            </a:r>
            <a:r>
              <a:rPr lang="en-US" altLang="ja-JP" sz="2000" dirty="0">
                <a:solidFill>
                  <a:srgbClr val="495DDD"/>
                </a:solidFill>
              </a:rPr>
              <a:t> </a:t>
            </a:r>
            <a:r>
              <a:rPr lang="ja-JP" altLang="en-US" sz="2000">
                <a:solidFill>
                  <a:srgbClr val="495DDD"/>
                </a:solidFill>
              </a:rPr>
              <a:t>第１２回</a:t>
            </a:r>
            <a:r>
              <a:rPr lang="ja-JP" altLang="en-US" sz="2000" dirty="0">
                <a:solidFill>
                  <a:srgbClr val="495DDD"/>
                </a:solidFill>
              </a:rPr>
              <a:t>未来創造フォーラム</a:t>
            </a:r>
            <a:endParaRPr lang="en-US" altLang="ja-JP" sz="2000" dirty="0">
              <a:solidFill>
                <a:srgbClr val="495DDD"/>
              </a:solidFill>
            </a:endParaRPr>
          </a:p>
          <a:p>
            <a:pPr algn="ctr">
              <a:lnSpc>
                <a:spcPts val="2520"/>
              </a:lnSpc>
            </a:pPr>
            <a:br>
              <a:rPr lang="en-US" altLang="ja-JP" sz="3600" dirty="0">
                <a:solidFill>
                  <a:srgbClr val="495DDD"/>
                </a:solidFill>
              </a:rPr>
            </a:br>
            <a:r>
              <a:rPr lang="ja-JP" altLang="en-US" sz="3600">
                <a:solidFill>
                  <a:srgbClr val="495DDD"/>
                </a:solidFill>
              </a:rPr>
              <a:t>電子公共貨幣ＥＰＭで</a:t>
            </a:r>
            <a:br>
              <a:rPr lang="en-US" altLang="ja-JP" sz="3600" dirty="0">
                <a:solidFill>
                  <a:srgbClr val="495DDD"/>
                </a:solidFill>
              </a:rPr>
            </a:br>
            <a:br>
              <a:rPr lang="en-US" altLang="ja-JP" sz="3600" dirty="0">
                <a:solidFill>
                  <a:srgbClr val="495DDD"/>
                </a:solidFill>
              </a:rPr>
            </a:br>
            <a:r>
              <a:rPr lang="ja-JP" altLang="en-US" sz="3600">
                <a:solidFill>
                  <a:srgbClr val="495DDD"/>
                </a:solidFill>
              </a:rPr>
              <a:t>「新国生み」実証実験を始めよう</a:t>
            </a:r>
            <a:endParaRPr lang="en-US" altLang="ja-JP" sz="3600" dirty="0">
              <a:solidFill>
                <a:srgbClr val="495DDD"/>
              </a:solidFill>
            </a:endParaRPr>
          </a:p>
          <a:p>
            <a:pPr algn="ctr">
              <a:lnSpc>
                <a:spcPts val="2520"/>
              </a:lnSpc>
            </a:pPr>
            <a:endParaRPr lang="en-US" altLang="ja-JP" sz="3600" dirty="0">
              <a:solidFill>
                <a:srgbClr val="495DDD"/>
              </a:solidFill>
            </a:endParaRPr>
          </a:p>
          <a:p>
            <a:pPr>
              <a:lnSpc>
                <a:spcPts val="2520"/>
              </a:lnSpc>
            </a:pPr>
            <a:r>
              <a:rPr lang="ja-JP" altLang="en-US" sz="2400" dirty="0">
                <a:solidFill>
                  <a:srgbClr val="495DDD"/>
                </a:solidFill>
              </a:rPr>
              <a:t>　　　　　　　　　　　</a:t>
            </a:r>
            <a:r>
              <a:rPr lang="ja-JP" altLang="en-US" sz="2400">
                <a:solidFill>
                  <a:srgbClr val="495DDD"/>
                </a:solidFill>
              </a:rPr>
              <a:t>　</a:t>
            </a:r>
            <a:endParaRPr lang="en-US" altLang="ja-JP" sz="2400" dirty="0">
              <a:solidFill>
                <a:srgbClr val="495DDD"/>
              </a:solidFill>
            </a:endParaRPr>
          </a:p>
          <a:p>
            <a:pPr>
              <a:lnSpc>
                <a:spcPts val="2520"/>
              </a:lnSpc>
            </a:pPr>
            <a:r>
              <a:rPr lang="ja-JP" altLang="en-US" sz="2400">
                <a:solidFill>
                  <a:srgbClr val="495DDD"/>
                </a:solidFill>
              </a:rPr>
              <a:t>　　　　　　　　　　　　主催</a:t>
            </a:r>
            <a:r>
              <a:rPr lang="ja-JP" altLang="en-US" sz="2400" dirty="0">
                <a:solidFill>
                  <a:srgbClr val="495DDD"/>
                </a:solidFill>
              </a:rPr>
              <a:t>：公共</a:t>
            </a:r>
            <a:r>
              <a:rPr lang="ja-JP" altLang="en-US" sz="2400">
                <a:solidFill>
                  <a:srgbClr val="495DDD"/>
                </a:solidFill>
              </a:rPr>
              <a:t>貨幣フォーラム</a:t>
            </a:r>
            <a:endParaRPr lang="en-US" altLang="ja-JP" sz="2400" dirty="0">
              <a:solidFill>
                <a:srgbClr val="495DDD"/>
              </a:solidFill>
            </a:endParaRPr>
          </a:p>
          <a:p>
            <a:pPr>
              <a:lnSpc>
                <a:spcPts val="2520"/>
              </a:lnSpc>
            </a:pPr>
            <a:endParaRPr lang="en-US" altLang="ja-JP" sz="2400" dirty="0">
              <a:solidFill>
                <a:srgbClr val="495DDD"/>
              </a:solidFill>
            </a:endParaRPr>
          </a:p>
          <a:p>
            <a:pPr>
              <a:lnSpc>
                <a:spcPts val="2520"/>
              </a:lnSpc>
            </a:pPr>
            <a:r>
              <a:rPr lang="ja-JP" altLang="en-US" sz="2400" dirty="0">
                <a:solidFill>
                  <a:srgbClr val="495DDD"/>
                </a:solidFill>
              </a:rPr>
              <a:t>　　　　　　　　　　　</a:t>
            </a:r>
            <a:r>
              <a:rPr lang="ja-JP" altLang="en-US" sz="2400">
                <a:solidFill>
                  <a:srgbClr val="495DDD"/>
                </a:solidFill>
              </a:rPr>
              <a:t>　共催</a:t>
            </a:r>
            <a:r>
              <a:rPr lang="ja-JP" altLang="en-US" sz="2400" dirty="0">
                <a:solidFill>
                  <a:srgbClr val="495DDD"/>
                </a:solidFill>
              </a:rPr>
              <a:t>：ＮＰＯ法人日本未来</a:t>
            </a:r>
            <a:r>
              <a:rPr lang="ja-JP" altLang="en-US" sz="2400">
                <a:solidFill>
                  <a:srgbClr val="495DDD"/>
                </a:solidFill>
              </a:rPr>
              <a:t>研究センター</a:t>
            </a:r>
            <a:endParaRPr lang="en-US" altLang="ja-JP" sz="2400" dirty="0">
              <a:solidFill>
                <a:srgbClr val="495DDD"/>
              </a:solidFill>
            </a:endParaRPr>
          </a:p>
          <a:p>
            <a:pPr>
              <a:lnSpc>
                <a:spcPts val="2520"/>
              </a:lnSpc>
            </a:pPr>
            <a:endParaRPr lang="en-US" altLang="ja-JP" sz="2000" dirty="0">
              <a:solidFill>
                <a:srgbClr val="495DDD"/>
              </a:solidFill>
            </a:endParaRPr>
          </a:p>
          <a:p>
            <a:pPr algn="ctr">
              <a:lnSpc>
                <a:spcPts val="2520"/>
              </a:lnSpc>
            </a:pPr>
            <a:endParaRPr lang="en-US" altLang="ja-JP" sz="2000" dirty="0"/>
          </a:p>
          <a:p>
            <a:pPr algn="ctr">
              <a:lnSpc>
                <a:spcPts val="2520"/>
              </a:lnSpc>
            </a:pPr>
            <a:endParaRPr lang="en-US" altLang="ja-JP" sz="2000" dirty="0"/>
          </a:p>
          <a:p>
            <a:pPr algn="ctr">
              <a:lnSpc>
                <a:spcPts val="2520"/>
              </a:lnSpc>
            </a:pPr>
            <a:r>
              <a:rPr lang="ja-JP" altLang="en-US" sz="2000"/>
              <a:t>２０１８年６月１６日</a:t>
            </a:r>
            <a:r>
              <a:rPr lang="ja-JP" altLang="en-US" sz="2000" dirty="0"/>
              <a:t>（土）</a:t>
            </a:r>
            <a:r>
              <a:rPr lang="en-US" altLang="ja-JP" sz="2000" dirty="0"/>
              <a:t>1</a:t>
            </a:r>
            <a:r>
              <a:rPr lang="ja-JP" altLang="en-US" sz="2000"/>
              <a:t>３</a:t>
            </a:r>
            <a:r>
              <a:rPr lang="en-US" altLang="ja-JP" sz="2000" dirty="0"/>
              <a:t>:</a:t>
            </a:r>
            <a:r>
              <a:rPr lang="ja-JP" altLang="en-US" sz="2000"/>
              <a:t>３</a:t>
            </a:r>
            <a:r>
              <a:rPr lang="en-US" altLang="ja-JP" sz="2000" dirty="0"/>
              <a:t>0 – 17:00</a:t>
            </a:r>
          </a:p>
          <a:p>
            <a:pPr algn="ctr">
              <a:lnSpc>
                <a:spcPts val="2520"/>
              </a:lnSpc>
            </a:pPr>
            <a:r>
              <a:rPr lang="ja-JP" altLang="en-US" sz="2000" dirty="0"/>
              <a:t>会場：淡路夢舞台国際会議場　１Ｆ　アンフィシアター　</a:t>
            </a:r>
            <a:r>
              <a:rPr lang="ja-JP" altLang="en-US" sz="2000"/>
              <a:t>　</a:t>
            </a:r>
            <a:endParaRPr lang="en-US" altLang="ja-JP" sz="2000" dirty="0"/>
          </a:p>
          <a:p>
            <a:pPr algn="ctr">
              <a:lnSpc>
                <a:spcPts val="2520"/>
              </a:lnSpc>
            </a:pPr>
            <a:endParaRPr lang="en-US" altLang="ja-JP" sz="2000" dirty="0"/>
          </a:p>
          <a:p>
            <a:pPr algn="ctr">
              <a:lnSpc>
                <a:spcPts val="2520"/>
              </a:lnSpc>
            </a:pPr>
            <a:endParaRPr lang="en-US" altLang="ja-JP" sz="2000" dirty="0"/>
          </a:p>
          <a:p>
            <a:pPr algn="ctr">
              <a:lnSpc>
                <a:spcPts val="2520"/>
              </a:lnSpc>
            </a:pPr>
            <a:endParaRPr lang="en-US" altLang="ja-JP" sz="2000" dirty="0"/>
          </a:p>
          <a:p>
            <a:pPr algn="ctr">
              <a:lnSpc>
                <a:spcPts val="2520"/>
              </a:lnSpc>
            </a:pPr>
            <a:endParaRPr lang="en-US" altLang="ja-JP" sz="2000" dirty="0"/>
          </a:p>
          <a:p>
            <a:pPr algn="ctr">
              <a:lnSpc>
                <a:spcPts val="2520"/>
              </a:lnSpc>
            </a:pPr>
            <a:endParaRPr lang="en-US" altLang="ja-JP" sz="2000" dirty="0"/>
          </a:p>
          <a:p>
            <a:pPr algn="ctr">
              <a:lnSpc>
                <a:spcPts val="2520"/>
              </a:lnSpc>
            </a:pPr>
            <a:endParaRPr lang="en-US" altLang="ja-JP" sz="2000" dirty="0"/>
          </a:p>
          <a:p>
            <a:pPr algn="ctr">
              <a:lnSpc>
                <a:spcPts val="2520"/>
              </a:lnSpc>
            </a:pPr>
            <a:endParaRPr lang="en-US" altLang="ja-JP" sz="2000" dirty="0"/>
          </a:p>
          <a:p>
            <a:pPr algn="ctr">
              <a:lnSpc>
                <a:spcPts val="2520"/>
              </a:lnSpc>
            </a:pPr>
            <a:endParaRPr lang="en-US" altLang="ja-JP" sz="2000" dirty="0"/>
          </a:p>
          <a:p>
            <a:pPr algn="ctr">
              <a:lnSpc>
                <a:spcPts val="2520"/>
              </a:lnSpc>
            </a:pPr>
            <a:endParaRPr lang="en-US" altLang="ja-JP" sz="2000" dirty="0"/>
          </a:p>
          <a:p>
            <a:pPr algn="ctr">
              <a:lnSpc>
                <a:spcPts val="2520"/>
              </a:lnSpc>
            </a:pPr>
            <a:endParaRPr lang="en-US" altLang="ja-JP" sz="2000" dirty="0"/>
          </a:p>
          <a:p>
            <a:pPr algn="ctr">
              <a:lnSpc>
                <a:spcPts val="2520"/>
              </a:lnSpc>
            </a:pPr>
            <a:r>
              <a:rPr lang="ja-JP" altLang="en-US" sz="2400" dirty="0"/>
              <a:t>　</a:t>
            </a:r>
            <a:endParaRPr lang="en-US" altLang="ja-JP" sz="2400" dirty="0">
              <a:solidFill>
                <a:srgbClr val="495DDD"/>
              </a:solidFill>
            </a:endParaRPr>
          </a:p>
        </p:txBody>
      </p:sp>
      <p:sp>
        <p:nvSpPr>
          <p:cNvPr id="8" name="スライド番号プレースホルダー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1F17E-CEBC-2A42-8F0B-1F8C35B95941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608909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F2E5ECC-30CA-AE46-BD34-06F5BD5F22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77631" y="-83467"/>
            <a:ext cx="8229600" cy="1143000"/>
          </a:xfrm>
        </p:spPr>
        <p:txBody>
          <a:bodyPr>
            <a:normAutofit/>
          </a:bodyPr>
          <a:lstStyle/>
          <a:p>
            <a:r>
              <a:rPr lang="ja-JP" altLang="en-US" sz="3600">
                <a:solidFill>
                  <a:srgbClr val="0081DD"/>
                </a:solidFill>
              </a:rPr>
              <a:t>日本で流通してきた「公共貨幣」は？</a:t>
            </a:r>
            <a:endParaRPr kumimoji="1" lang="ja-JP" altLang="en-US" sz="360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9A2F7242-2D5E-6A40-BA88-F08853C9A9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1F17E-CEBC-2A42-8F0B-1F8C35B95941}" type="slidenum">
              <a:rPr kumimoji="1" lang="ja-JP" altLang="en-US" smtClean="0"/>
              <a:t>10</a:t>
            </a:fld>
            <a:endParaRPr kumimoji="1" lang="ja-JP" altLang="en-US"/>
          </a:p>
        </p:txBody>
      </p:sp>
      <p:pic>
        <p:nvPicPr>
          <p:cNvPr id="16" name="図 15">
            <a:extLst>
              <a:ext uri="{FF2B5EF4-FFF2-40B4-BE49-F238E27FC236}">
                <a16:creationId xmlns:a16="http://schemas.microsoft.com/office/drawing/2014/main" id="{366DC8B6-CBA4-E44A-8409-2F4E779BF7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4802" y="3720519"/>
            <a:ext cx="2645860" cy="2204885"/>
          </a:xfrm>
          <a:prstGeom prst="rect">
            <a:avLst/>
          </a:prstGeom>
        </p:spPr>
      </p:pic>
      <p:pic>
        <p:nvPicPr>
          <p:cNvPr id="17" name="図 16">
            <a:extLst>
              <a:ext uri="{FF2B5EF4-FFF2-40B4-BE49-F238E27FC236}">
                <a16:creationId xmlns:a16="http://schemas.microsoft.com/office/drawing/2014/main" id="{6EB009AC-C83D-3549-BEA3-0150E804D1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695902" y="3814078"/>
            <a:ext cx="1527243" cy="2290865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A366DA03-DB93-0F43-9EF2-93DB3154877F}"/>
              </a:ext>
            </a:extLst>
          </p:cNvPr>
          <p:cNvSpPr txBox="1"/>
          <p:nvPr/>
        </p:nvSpPr>
        <p:spPr>
          <a:xfrm>
            <a:off x="6037384" y="5973811"/>
            <a:ext cx="26494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00">
                <a:solidFill>
                  <a:schemeClr val="bg1">
                    <a:lumMod val="50000"/>
                  </a:schemeClr>
                </a:solidFill>
              </a:rPr>
              <a:t>図は日清シスコ（株）</a:t>
            </a:r>
            <a:r>
              <a:rPr lang="ja-JP" altLang="en-US" sz="1200">
                <a:solidFill>
                  <a:schemeClr val="bg1">
                    <a:lumMod val="50000"/>
                  </a:schemeClr>
                </a:solidFill>
              </a:rPr>
              <a:t>エースコインより</a:t>
            </a:r>
            <a:endParaRPr kumimoji="1" lang="ja-JP" altLang="en-US" sz="120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76B7BA9A-8980-8241-AABE-39725C0386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15" y="968909"/>
            <a:ext cx="5833662" cy="2938226"/>
          </a:xfrm>
          <a:prstGeom prst="rect">
            <a:avLst/>
          </a:prstGeom>
        </p:spPr>
      </p:pic>
      <p:pic>
        <p:nvPicPr>
          <p:cNvPr id="22" name="図 21">
            <a:extLst>
              <a:ext uri="{FF2B5EF4-FFF2-40B4-BE49-F238E27FC236}">
                <a16:creationId xmlns:a16="http://schemas.microsoft.com/office/drawing/2014/main" id="{C58AF866-E86F-0841-A60F-10EAB52E25A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00679" y="93555"/>
            <a:ext cx="825500" cy="1384300"/>
          </a:xfrm>
          <a:prstGeom prst="rect">
            <a:avLst/>
          </a:prstGeom>
        </p:spPr>
      </p:pic>
      <p:pic>
        <p:nvPicPr>
          <p:cNvPr id="24" name="図 23">
            <a:extLst>
              <a:ext uri="{FF2B5EF4-FFF2-40B4-BE49-F238E27FC236}">
                <a16:creationId xmlns:a16="http://schemas.microsoft.com/office/drawing/2014/main" id="{FEDEBF23-DB84-9845-A2FE-0F561D8FDDB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79342" y="1574219"/>
            <a:ext cx="3365500" cy="4292600"/>
          </a:xfrm>
          <a:prstGeom prst="rect">
            <a:avLst/>
          </a:prstGeom>
        </p:spPr>
      </p:pic>
      <p:sp>
        <p:nvSpPr>
          <p:cNvPr id="3" name="四角形吹き出し 2">
            <a:extLst>
              <a:ext uri="{FF2B5EF4-FFF2-40B4-BE49-F238E27FC236}">
                <a16:creationId xmlns:a16="http://schemas.microsoft.com/office/drawing/2014/main" id="{0F26F439-791C-024A-9869-E2026BF963D1}"/>
              </a:ext>
            </a:extLst>
          </p:cNvPr>
          <p:cNvSpPr/>
          <p:nvPr/>
        </p:nvSpPr>
        <p:spPr>
          <a:xfrm>
            <a:off x="818384" y="6050026"/>
            <a:ext cx="3732835" cy="612648"/>
          </a:xfrm>
          <a:prstGeom prst="wedgeRectCallout">
            <a:avLst>
              <a:gd name="adj1" fmla="val -24085"/>
              <a:gd name="adj2" fmla="val -126428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>
                <a:solidFill>
                  <a:schemeClr val="bg1"/>
                </a:solidFill>
              </a:rPr>
              <a:t>現在の公共貨幣（硬貨、コイン）は</a:t>
            </a:r>
            <a:endParaRPr lang="en-US" altLang="ja-JP" dirty="0">
              <a:solidFill>
                <a:schemeClr val="bg1"/>
              </a:solidFill>
            </a:endParaRPr>
          </a:p>
          <a:p>
            <a:pPr algn="ctr"/>
            <a:r>
              <a:rPr lang="ja-JP" altLang="en-US">
                <a:solidFill>
                  <a:schemeClr val="bg1"/>
                </a:solidFill>
              </a:rPr>
              <a:t>流通マネーストックの</a:t>
            </a:r>
            <a:r>
              <a:rPr lang="ja-JP" altLang="en-US">
                <a:solidFill>
                  <a:srgbClr val="C00000"/>
                </a:solidFill>
              </a:rPr>
              <a:t>１％</a:t>
            </a:r>
            <a:r>
              <a:rPr lang="ja-JP" altLang="en-US">
                <a:solidFill>
                  <a:schemeClr val="bg1"/>
                </a:solidFill>
              </a:rPr>
              <a:t>もない</a:t>
            </a:r>
            <a:endParaRPr lang="en-US" altLang="ja-JP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2029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62D16A95-8D55-6B49-806C-EBF899CBC52C}"/>
              </a:ext>
            </a:extLst>
          </p:cNvPr>
          <p:cNvSpPr txBox="1"/>
          <p:nvPr/>
        </p:nvSpPr>
        <p:spPr>
          <a:xfrm>
            <a:off x="500647" y="1690216"/>
            <a:ext cx="498886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n"/>
            </a:pPr>
            <a:r>
              <a:rPr kumimoji="1" lang="ja-JP" altLang="en-US" sz="2400"/>
              <a:t>　民間（中央）銀行が発する</a:t>
            </a:r>
            <a:r>
              <a:rPr lang="ja-JP" altLang="en-US" sz="2400"/>
              <a:t>銀行券</a:t>
            </a:r>
            <a:endParaRPr kumimoji="1" lang="en-US" altLang="ja-JP" sz="2400" dirty="0"/>
          </a:p>
          <a:p>
            <a:pPr marL="285750" indent="-285750">
              <a:buFont typeface="Wingdings" pitchFamily="2" charset="2"/>
              <a:buChar char="n"/>
            </a:pPr>
            <a:r>
              <a:rPr kumimoji="1" lang="ja-JP" altLang="en-US" sz="2400"/>
              <a:t>　利息が永遠に</a:t>
            </a:r>
            <a:r>
              <a:rPr lang="ja-JP" altLang="en-US" sz="2400"/>
              <a:t>ついて回る</a:t>
            </a:r>
            <a:endParaRPr kumimoji="1" lang="en-US" altLang="ja-JP" sz="2400" dirty="0"/>
          </a:p>
          <a:p>
            <a:pPr marL="285750" indent="-285750">
              <a:buFont typeface="Wingdings" pitchFamily="2" charset="2"/>
              <a:buChar char="n"/>
            </a:pPr>
            <a:r>
              <a:rPr kumimoji="1" lang="ja-JP" altLang="en-US" sz="2400"/>
              <a:t>　無から</a:t>
            </a:r>
            <a:r>
              <a:rPr lang="ja-JP" altLang="en-US" sz="2400"/>
              <a:t>創造し</a:t>
            </a:r>
            <a:r>
              <a:rPr kumimoji="1" lang="ja-JP" altLang="en-US" sz="2400"/>
              <a:t>て（預金）貸しつける</a:t>
            </a:r>
            <a:endParaRPr kumimoji="1" lang="en-US" altLang="ja-JP" sz="2400" dirty="0"/>
          </a:p>
          <a:p>
            <a:pPr marL="285750" indent="-285750">
              <a:buFont typeface="Wingdings" pitchFamily="2" charset="2"/>
              <a:buChar char="n"/>
            </a:pPr>
            <a:r>
              <a:rPr lang="ja-JP" altLang="en-US" sz="2400"/>
              <a:t>　支配の手段となる</a:t>
            </a:r>
            <a:endParaRPr lang="en-US" altLang="ja-JP" sz="2400" dirty="0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6F2E5ECC-30CA-AE46-BD34-06F5BD5F22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80227"/>
            <a:ext cx="8229600" cy="1143000"/>
          </a:xfrm>
        </p:spPr>
        <p:txBody>
          <a:bodyPr>
            <a:normAutofit/>
          </a:bodyPr>
          <a:lstStyle/>
          <a:p>
            <a:r>
              <a:rPr lang="ja-JP" altLang="en-US" sz="3600">
                <a:solidFill>
                  <a:srgbClr val="0081DD"/>
                </a:solidFill>
              </a:rPr>
              <a:t>現在流通している「債務貨幣」とは？</a:t>
            </a:r>
            <a:endParaRPr kumimoji="1" lang="ja-JP" altLang="en-US" sz="3600"/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BDDD7199-4F27-9F41-9C22-F8DEC2BEBBC3}"/>
              </a:ext>
            </a:extLst>
          </p:cNvPr>
          <p:cNvSpPr txBox="1"/>
          <p:nvPr/>
        </p:nvSpPr>
        <p:spPr>
          <a:xfrm>
            <a:off x="987329" y="1118020"/>
            <a:ext cx="35150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800"/>
              <a:t>債務</a:t>
            </a:r>
            <a:r>
              <a:rPr kumimoji="1" lang="ja-JP" altLang="en-US" sz="2800"/>
              <a:t>貨幣</a:t>
            </a:r>
            <a:r>
              <a:rPr kumimoji="1" lang="en-US" altLang="ja-JP" sz="2800" dirty="0"/>
              <a:t> Debt Money</a:t>
            </a:r>
            <a:endParaRPr kumimoji="1" lang="ja-JP" altLang="en-US" sz="2800"/>
          </a:p>
        </p:txBody>
      </p:sp>
      <p:sp>
        <p:nvSpPr>
          <p:cNvPr id="6" name="左カーブ矢印 5">
            <a:extLst>
              <a:ext uri="{FF2B5EF4-FFF2-40B4-BE49-F238E27FC236}">
                <a16:creationId xmlns:a16="http://schemas.microsoft.com/office/drawing/2014/main" id="{9CCA6CB9-0DCA-0C46-81B1-333DCDE36373}"/>
              </a:ext>
            </a:extLst>
          </p:cNvPr>
          <p:cNvSpPr/>
          <p:nvPr/>
        </p:nvSpPr>
        <p:spPr>
          <a:xfrm rot="1091286">
            <a:off x="7066611" y="2777117"/>
            <a:ext cx="1775896" cy="3573914"/>
          </a:xfrm>
          <a:prstGeom prst="curvedLeftArrow">
            <a:avLst>
              <a:gd name="adj1" fmla="val 21840"/>
              <a:gd name="adj2" fmla="val 50000"/>
              <a:gd name="adj3" fmla="val 25000"/>
            </a:avLst>
          </a:prstGeom>
          <a:gradFill flip="none" rotWithShape="1">
            <a:gsLst>
              <a:gs pos="0">
                <a:schemeClr val="bg1">
                  <a:lumMod val="65000"/>
                  <a:shade val="30000"/>
                  <a:satMod val="115000"/>
                </a:schemeClr>
              </a:gs>
              <a:gs pos="50000">
                <a:schemeClr val="bg1">
                  <a:lumMod val="65000"/>
                  <a:shade val="67500"/>
                  <a:satMod val="115000"/>
                </a:schemeClr>
              </a:gs>
              <a:gs pos="100000">
                <a:schemeClr val="bg1">
                  <a:lumMod val="65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000" b="1">
                <a:solidFill>
                  <a:srgbClr val="FF0000"/>
                </a:solidFill>
              </a:rPr>
              <a:t>貨幣の歴史は「１％による</a:t>
            </a:r>
            <a:endParaRPr kumimoji="1" lang="en-US" altLang="ja-JP" sz="2000" b="1" dirty="0">
              <a:solidFill>
                <a:srgbClr val="FF0000"/>
              </a:solidFill>
            </a:endParaRPr>
          </a:p>
          <a:p>
            <a:pPr algn="ctr"/>
            <a:r>
              <a:rPr kumimoji="1" lang="ja-JP" altLang="en-US" sz="2000" b="1">
                <a:solidFill>
                  <a:srgbClr val="FF0000"/>
                </a:solidFill>
              </a:rPr>
              <a:t>国盗り物語」</a:t>
            </a:r>
          </a:p>
        </p:txBody>
      </p:sp>
      <p:cxnSp>
        <p:nvCxnSpPr>
          <p:cNvPr id="8" name="直線コネクタ 7">
            <a:extLst>
              <a:ext uri="{FF2B5EF4-FFF2-40B4-BE49-F238E27FC236}">
                <a16:creationId xmlns:a16="http://schemas.microsoft.com/office/drawing/2014/main" id="{B88F6ED0-ECEF-2F4C-91EA-6800FB7B738A}"/>
              </a:ext>
            </a:extLst>
          </p:cNvPr>
          <p:cNvCxnSpPr/>
          <p:nvPr/>
        </p:nvCxnSpPr>
        <p:spPr>
          <a:xfrm>
            <a:off x="4370466" y="2092402"/>
            <a:ext cx="94923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直線コネクタ 9">
            <a:extLst>
              <a:ext uri="{FF2B5EF4-FFF2-40B4-BE49-F238E27FC236}">
                <a16:creationId xmlns:a16="http://schemas.microsoft.com/office/drawing/2014/main" id="{39AC0E0F-5F62-9049-9AC5-68F34FB3B694}"/>
              </a:ext>
            </a:extLst>
          </p:cNvPr>
          <p:cNvCxnSpPr/>
          <p:nvPr/>
        </p:nvCxnSpPr>
        <p:spPr>
          <a:xfrm>
            <a:off x="3180638" y="2825034"/>
            <a:ext cx="66185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円/楕円 11">
            <a:extLst>
              <a:ext uri="{FF2B5EF4-FFF2-40B4-BE49-F238E27FC236}">
                <a16:creationId xmlns:a16="http://schemas.microsoft.com/office/drawing/2014/main" id="{38C29C50-B312-0D41-90F3-77E0B49F4DCE}"/>
              </a:ext>
            </a:extLst>
          </p:cNvPr>
          <p:cNvSpPr/>
          <p:nvPr/>
        </p:nvSpPr>
        <p:spPr>
          <a:xfrm>
            <a:off x="6180601" y="1023191"/>
            <a:ext cx="2186940" cy="268985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400">
                <a:solidFill>
                  <a:srgbClr val="FF0000"/>
                </a:solidFill>
              </a:rPr>
              <a:t>債務貨幣</a:t>
            </a:r>
          </a:p>
        </p:txBody>
      </p:sp>
      <p:graphicFrame>
        <p:nvGraphicFramePr>
          <p:cNvPr id="14" name="表 13">
            <a:extLst>
              <a:ext uri="{FF2B5EF4-FFF2-40B4-BE49-F238E27FC236}">
                <a16:creationId xmlns:a16="http://schemas.microsoft.com/office/drawing/2014/main" id="{AEA097A4-BA8E-9A44-B1C4-50C76CFF0CC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00450481"/>
              </p:ext>
            </p:extLst>
          </p:nvPr>
        </p:nvGraphicFramePr>
        <p:xfrm>
          <a:off x="2122420" y="3777621"/>
          <a:ext cx="4496093" cy="236118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5466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956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578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66080">
                <a:tc gridSpan="3">
                  <a:txBody>
                    <a:bodyPr/>
                    <a:lstStyle/>
                    <a:p>
                      <a:pPr algn="ctr"/>
                      <a:r>
                        <a:rPr kumimoji="1" lang="ja-JP" altLang="en-US" sz="1600" dirty="0"/>
                        <a:t>マネーストック　</a:t>
                      </a:r>
                      <a:r>
                        <a:rPr kumimoji="1" lang="en-US" altLang="ja-JP" sz="1600" dirty="0"/>
                        <a:t>M1</a:t>
                      </a:r>
                      <a:r>
                        <a:rPr kumimoji="1" lang="ja-JP" altLang="en-US" sz="1600" dirty="0"/>
                        <a:t>　７２１</a:t>
                      </a:r>
                      <a:r>
                        <a:rPr kumimoji="1" lang="en-US" altLang="ja-JP" sz="1600" dirty="0"/>
                        <a:t>.</a:t>
                      </a:r>
                      <a:r>
                        <a:rPr kumimoji="1" lang="ja-JP" altLang="en-US" sz="1600" dirty="0"/>
                        <a:t>５兆円</a:t>
                      </a:r>
                      <a:endParaRPr kumimoji="1" lang="en-US" altLang="ja-JP" sz="1600" dirty="0"/>
                    </a:p>
                    <a:p>
                      <a:pPr algn="ctr"/>
                      <a:r>
                        <a:rPr kumimoji="1" lang="ja-JP" altLang="en-US" sz="1600" dirty="0"/>
                        <a:t>（２０１７年１０月現在）</a:t>
                      </a:r>
                    </a:p>
                  </a:txBody>
                  <a:tcPr marL="68580" marR="68580" marT="34290" marB="34290" anchor="ctr"/>
                </a:tc>
                <a:tc h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9865">
                <a:tc>
                  <a:txBody>
                    <a:bodyPr/>
                    <a:lstStyle/>
                    <a:p>
                      <a:r>
                        <a:rPr kumimoji="1" lang="ja-JP" altLang="en-US" sz="1800"/>
                        <a:t>公共貨幣</a:t>
                      </a:r>
                      <a:endParaRPr kumimoji="1" lang="ja-JP" altLang="en-US" sz="18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ja-JP" altLang="en-US" sz="1800" dirty="0"/>
                        <a:t>４</a:t>
                      </a:r>
                      <a:r>
                        <a:rPr kumimoji="1" lang="en-US" altLang="ja-JP" sz="1800" dirty="0"/>
                        <a:t>.</a:t>
                      </a:r>
                      <a:r>
                        <a:rPr kumimoji="1" lang="ja-JP" altLang="en-US" sz="1800" dirty="0"/>
                        <a:t>７兆円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ja-JP" altLang="en-US" sz="1800" dirty="0"/>
                        <a:t>０</a:t>
                      </a:r>
                      <a:r>
                        <a:rPr kumimoji="1" lang="en-US" altLang="ja-JP" sz="1800" dirty="0"/>
                        <a:t>.</a:t>
                      </a:r>
                      <a:r>
                        <a:rPr kumimoji="1" lang="ja-JP" altLang="en-US" sz="1800" dirty="0"/>
                        <a:t>６５％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68592">
                <a:tc>
                  <a:txBody>
                    <a:bodyPr/>
                    <a:lstStyle/>
                    <a:p>
                      <a:r>
                        <a:rPr kumimoji="1" lang="ja-JP" altLang="en-US" sz="1800" dirty="0"/>
                        <a:t>日本銀行券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ja-JP" altLang="en-US" sz="1800" dirty="0"/>
                        <a:t>１０１</a:t>
                      </a:r>
                      <a:r>
                        <a:rPr kumimoji="1" lang="en-US" altLang="ja-JP" sz="1800" dirty="0"/>
                        <a:t>.</a:t>
                      </a:r>
                      <a:r>
                        <a:rPr kumimoji="1" lang="ja-JP" altLang="en-US" sz="1800" dirty="0"/>
                        <a:t>５兆円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ja-JP" altLang="en-US" sz="1800" dirty="0"/>
                        <a:t>１４</a:t>
                      </a:r>
                      <a:r>
                        <a:rPr kumimoji="1" lang="en-US" altLang="ja-JP" sz="1800" dirty="0"/>
                        <a:t>.</a:t>
                      </a:r>
                      <a:r>
                        <a:rPr kumimoji="1" lang="ja-JP" altLang="en-US" sz="1800" dirty="0"/>
                        <a:t>０％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46644">
                <a:tc>
                  <a:txBody>
                    <a:bodyPr/>
                    <a:lstStyle/>
                    <a:p>
                      <a:r>
                        <a:rPr kumimoji="1" lang="ja-JP" altLang="en-US" sz="1800" dirty="0"/>
                        <a:t>要求払預金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ja-JP" altLang="en-US" sz="1800" dirty="0"/>
                        <a:t>６１５</a:t>
                      </a:r>
                      <a:r>
                        <a:rPr kumimoji="1" lang="en-US" altLang="ja-JP" sz="1800" dirty="0"/>
                        <a:t>.</a:t>
                      </a:r>
                      <a:r>
                        <a:rPr kumimoji="1" lang="ja-JP" altLang="en-US" sz="1800" dirty="0"/>
                        <a:t>３兆円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ja-JP" altLang="en-US" sz="1800" dirty="0"/>
                        <a:t>８５</a:t>
                      </a:r>
                      <a:r>
                        <a:rPr kumimoji="1" lang="en-US" altLang="ja-JP" sz="1800" dirty="0"/>
                        <a:t>.</a:t>
                      </a:r>
                      <a:r>
                        <a:rPr kumimoji="1" lang="ja-JP" altLang="en-US" sz="1800" dirty="0"/>
                        <a:t>３％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15" name="図 14">
            <a:extLst>
              <a:ext uri="{FF2B5EF4-FFF2-40B4-BE49-F238E27FC236}">
                <a16:creationId xmlns:a16="http://schemas.microsoft.com/office/drawing/2014/main" id="{0E8D8200-A4F1-234E-80BC-E76B507BFD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667" y="3663997"/>
            <a:ext cx="1690797" cy="2591936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7B3FFD55-7FEA-CD41-8384-2B8CBD7E194D}"/>
              </a:ext>
            </a:extLst>
          </p:cNvPr>
          <p:cNvSpPr txBox="1"/>
          <p:nvPr/>
        </p:nvSpPr>
        <p:spPr>
          <a:xfrm>
            <a:off x="2143351" y="6279391"/>
            <a:ext cx="47179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000">
                <a:solidFill>
                  <a:srgbClr val="FF0000"/>
                </a:solidFill>
              </a:rPr>
              <a:t>９９％以上のお金は</a:t>
            </a:r>
            <a:r>
              <a:rPr kumimoji="1" lang="ja-JP" altLang="en-US" sz="2000" u="sng">
                <a:solidFill>
                  <a:srgbClr val="FF0000"/>
                </a:solidFill>
              </a:rPr>
              <a:t>利付債務貨幣</a:t>
            </a:r>
            <a:r>
              <a:rPr kumimoji="1" lang="ja-JP" altLang="en-US" sz="2000">
                <a:solidFill>
                  <a:srgbClr val="FF0000"/>
                </a:solidFill>
              </a:rPr>
              <a:t>である。</a:t>
            </a:r>
          </a:p>
        </p:txBody>
      </p:sp>
      <p:sp>
        <p:nvSpPr>
          <p:cNvPr id="3" name="フレーム 2">
            <a:extLst>
              <a:ext uri="{FF2B5EF4-FFF2-40B4-BE49-F238E27FC236}">
                <a16:creationId xmlns:a16="http://schemas.microsoft.com/office/drawing/2014/main" id="{334024EF-4465-3748-B5BA-82AA782DA4EE}"/>
              </a:ext>
            </a:extLst>
          </p:cNvPr>
          <p:cNvSpPr/>
          <p:nvPr/>
        </p:nvSpPr>
        <p:spPr>
          <a:xfrm>
            <a:off x="2122420" y="4958625"/>
            <a:ext cx="4496093" cy="1203327"/>
          </a:xfrm>
          <a:prstGeom prst="frame">
            <a:avLst>
              <a:gd name="adj1" fmla="val 2373"/>
            </a:avLst>
          </a:prstGeom>
          <a:solidFill>
            <a:srgbClr val="FF0000"/>
          </a:solidFill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8724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2" grpId="0" animBg="1"/>
      <p:bldP spid="7" grpId="0"/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F2E5ECC-30CA-AE46-BD34-06F5BD5F22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ja-JP" altLang="en-US" sz="3600">
                <a:solidFill>
                  <a:srgbClr val="0081DD"/>
                </a:solidFill>
              </a:rPr>
              <a:t>「公共貨幣で新国生み」　講演内容</a:t>
            </a:r>
            <a:endParaRPr kumimoji="1" lang="ja-JP" altLang="en-US" sz="360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CFC17653-E918-514A-B563-86EDF3DB18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457200" indent="-457200">
              <a:buFont typeface="+mj-lt"/>
              <a:buAutoNum type="arabicPeriod"/>
            </a:pPr>
            <a:r>
              <a:rPr lang="ja-JP" altLang="ja-JP" sz="2400">
                <a:solidFill>
                  <a:srgbClr val="2812FF"/>
                </a:solidFill>
              </a:rPr>
              <a:t>古事記の国生み神話から日本初の公共貨幣</a:t>
            </a:r>
            <a:br>
              <a:rPr lang="en-US" altLang="ja-JP" sz="2400" dirty="0">
                <a:solidFill>
                  <a:srgbClr val="2812FF"/>
                </a:solidFill>
              </a:rPr>
            </a:br>
            <a:r>
              <a:rPr lang="ja-JP" altLang="ja-JP" sz="2400">
                <a:solidFill>
                  <a:srgbClr val="2812FF"/>
                </a:solidFill>
              </a:rPr>
              <a:t>「和同開珎</a:t>
            </a:r>
            <a:r>
              <a:rPr lang="en-US" altLang="ja-JP" sz="2400" dirty="0">
                <a:solidFill>
                  <a:srgbClr val="2812FF"/>
                </a:solidFill>
              </a:rPr>
              <a:t> (708)</a:t>
            </a:r>
            <a:r>
              <a:rPr lang="ja-JP" altLang="ja-JP" sz="2400">
                <a:solidFill>
                  <a:srgbClr val="2812FF"/>
                </a:solidFill>
              </a:rPr>
              <a:t>」による国生み</a:t>
            </a:r>
            <a:r>
              <a:rPr lang="en-US" altLang="ja-JP" sz="2400" dirty="0">
                <a:solidFill>
                  <a:srgbClr val="2812FF"/>
                </a:solidFill>
              </a:rPr>
              <a:t>(</a:t>
            </a:r>
            <a:r>
              <a:rPr lang="ja-JP" altLang="ja-JP" sz="2400">
                <a:solidFill>
                  <a:srgbClr val="2812FF"/>
                </a:solidFill>
              </a:rPr>
              <a:t>奈良平城京）へ</a:t>
            </a:r>
            <a:br>
              <a:rPr lang="en-US" altLang="ja-JP" sz="2400" dirty="0">
                <a:solidFill>
                  <a:srgbClr val="2812FF"/>
                </a:solidFill>
              </a:rPr>
            </a:br>
            <a:endParaRPr lang="ja-JP" altLang="ja-JP" sz="2400">
              <a:solidFill>
                <a:srgbClr val="2812FF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ja-JP" altLang="ja-JP" sz="2400">
                <a:solidFill>
                  <a:schemeClr val="bg1">
                    <a:lumMod val="65000"/>
                  </a:schemeClr>
                </a:solidFill>
              </a:rPr>
              <a:t>日本銀行(1882) の債務貨幣による国盗り</a:t>
            </a:r>
            <a:br>
              <a:rPr lang="en-US" altLang="ja-JP" sz="2400" dirty="0">
                <a:solidFill>
                  <a:schemeClr val="bg1">
                    <a:lumMod val="65000"/>
                  </a:schemeClr>
                </a:solidFill>
              </a:rPr>
            </a:br>
            <a:r>
              <a:rPr lang="ja-JP" altLang="ja-JP" sz="2400">
                <a:solidFill>
                  <a:schemeClr val="bg1">
                    <a:lumMod val="65000"/>
                  </a:schemeClr>
                </a:solidFill>
              </a:rPr>
              <a:t>（明治維新から現在まで１５０年間）</a:t>
            </a:r>
            <a:endParaRPr lang="en-US" altLang="ja-JP" sz="2400" dirty="0">
              <a:solidFill>
                <a:schemeClr val="bg1">
                  <a:lumMod val="65000"/>
                </a:schemeClr>
              </a:solidFill>
            </a:endParaRPr>
          </a:p>
          <a:p>
            <a:pPr marL="457200" indent="-457200">
              <a:buFont typeface="+mj-lt"/>
              <a:buAutoNum type="arabicPeriod"/>
            </a:pPr>
            <a:endParaRPr lang="ja-JP" altLang="ja-JP" sz="2400">
              <a:solidFill>
                <a:schemeClr val="bg1">
                  <a:lumMod val="65000"/>
                </a:schemeClr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ja-JP" altLang="ja-JP" sz="2400">
                <a:solidFill>
                  <a:schemeClr val="bg1">
                    <a:lumMod val="65000"/>
                  </a:schemeClr>
                </a:solidFill>
              </a:rPr>
              <a:t>世界初の電子公共貨幣ＥＰＭによる</a:t>
            </a:r>
            <a:br>
              <a:rPr lang="en-US" altLang="ja-JP" sz="2400" dirty="0">
                <a:solidFill>
                  <a:schemeClr val="bg1">
                    <a:lumMod val="65000"/>
                  </a:schemeClr>
                </a:solidFill>
              </a:rPr>
            </a:br>
            <a:r>
              <a:rPr lang="ja-JP" altLang="ja-JP" sz="2400">
                <a:solidFill>
                  <a:schemeClr val="bg1">
                    <a:lumMod val="65000"/>
                  </a:schemeClr>
                </a:solidFill>
              </a:rPr>
              <a:t>新国生み（ポスト平成の和同開珎）</a:t>
            </a:r>
            <a:endParaRPr lang="en-US" altLang="ja-JP" sz="2400" dirty="0">
              <a:solidFill>
                <a:schemeClr val="bg1">
                  <a:lumMod val="65000"/>
                </a:schemeClr>
              </a:solidFill>
            </a:endParaRPr>
          </a:p>
          <a:p>
            <a:pPr marL="457200" indent="-457200">
              <a:buFont typeface="+mj-lt"/>
              <a:buAutoNum type="arabicPeriod"/>
            </a:pPr>
            <a:endParaRPr lang="ja-JP" altLang="ja-JP" sz="2400">
              <a:solidFill>
                <a:schemeClr val="bg1">
                  <a:lumMod val="65000"/>
                </a:schemeClr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ja-JP" altLang="ja-JP" sz="2400">
                <a:solidFill>
                  <a:schemeClr val="bg1">
                    <a:lumMod val="65000"/>
                  </a:schemeClr>
                </a:solidFill>
              </a:rPr>
              <a:t>ＥPMトークン「新国生み」の実証実験から始めよう</a:t>
            </a:r>
            <a:br>
              <a:rPr lang="en-US" altLang="ja-JP" sz="2400" dirty="0">
                <a:solidFill>
                  <a:schemeClr val="bg1">
                    <a:lumMod val="65000"/>
                  </a:schemeClr>
                </a:solidFill>
              </a:rPr>
            </a:br>
            <a:r>
              <a:rPr lang="ja-JP" altLang="ja-JP" sz="2400">
                <a:solidFill>
                  <a:schemeClr val="bg1">
                    <a:lumMod val="65000"/>
                  </a:schemeClr>
                </a:solidFill>
              </a:rPr>
              <a:t>（新しい天孫降臨！）</a:t>
            </a:r>
            <a:br>
              <a:rPr lang="en-US" altLang="ja-JP" sz="2400" dirty="0"/>
            </a:br>
            <a:r>
              <a:rPr lang="ja-JP" altLang="en-US" sz="2400"/>
              <a:t>　</a:t>
            </a:r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9A2F7242-2D5E-6A40-BA88-F08853C9A9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1F17E-CEBC-2A42-8F0B-1F8C35B95941}" type="slidenum">
              <a:rPr kumimoji="1" lang="ja-JP" altLang="en-US" smtClean="0"/>
              <a:t>12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447422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D88083C-0080-B940-8F90-22F66AD1C2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01918"/>
            <a:ext cx="8229600" cy="1143000"/>
          </a:xfrm>
        </p:spPr>
        <p:txBody>
          <a:bodyPr>
            <a:normAutofit/>
          </a:bodyPr>
          <a:lstStyle/>
          <a:p>
            <a:r>
              <a:rPr kumimoji="1" lang="ja-JP" altLang="en-US"/>
              <a:t>国生みは全て太陽（神・信仰）から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60C5744F-D732-A442-97AE-85F370C608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1F17E-CEBC-2A42-8F0B-1F8C35B95941}" type="slidenum">
              <a:rPr kumimoji="1" lang="ja-JP" altLang="en-US" smtClean="0"/>
              <a:t>13</a:t>
            </a:fld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CE69E221-EA49-2441-9ADC-20D104165B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149" y="1244918"/>
            <a:ext cx="4902259" cy="2834640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5E4CC3A2-85DB-F848-937B-EB81AC0B30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9888" y="3398520"/>
            <a:ext cx="4352752" cy="2697480"/>
          </a:xfrm>
          <a:prstGeom prst="rect">
            <a:avLst/>
          </a:prstGeom>
        </p:spPr>
      </p:pic>
      <p:sp>
        <p:nvSpPr>
          <p:cNvPr id="7" name="下カーブ矢印 6">
            <a:extLst>
              <a:ext uri="{FF2B5EF4-FFF2-40B4-BE49-F238E27FC236}">
                <a16:creationId xmlns:a16="http://schemas.microsoft.com/office/drawing/2014/main" id="{9B4CEA56-B686-CD4D-A8E0-220B39A5DF28}"/>
              </a:ext>
            </a:extLst>
          </p:cNvPr>
          <p:cNvSpPr/>
          <p:nvPr/>
        </p:nvSpPr>
        <p:spPr>
          <a:xfrm rot="1138571">
            <a:off x="3265014" y="2107120"/>
            <a:ext cx="3927522" cy="731520"/>
          </a:xfrm>
          <a:prstGeom prst="curved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76C1D642-0E4D-244C-B65E-28A89390A729}"/>
              </a:ext>
            </a:extLst>
          </p:cNvPr>
          <p:cNvSpPr txBox="1"/>
          <p:nvPr/>
        </p:nvSpPr>
        <p:spPr>
          <a:xfrm>
            <a:off x="613715" y="4206006"/>
            <a:ext cx="30476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/>
              <a:t>銀河系・ギャラクシーシステム</a:t>
            </a: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09B85834-767A-8E49-8C74-2A8BB3A50C43}"/>
              </a:ext>
            </a:extLst>
          </p:cNvPr>
          <p:cNvSpPr txBox="1"/>
          <p:nvPr/>
        </p:nvSpPr>
        <p:spPr>
          <a:xfrm>
            <a:off x="5228775" y="6228080"/>
            <a:ext cx="26532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/>
              <a:t>太陽系・ソーラーシステム</a:t>
            </a:r>
          </a:p>
        </p:txBody>
      </p:sp>
    </p:spTree>
    <p:extLst>
      <p:ext uri="{BB962C8B-B14F-4D97-AF65-F5344CB8AC3E}">
        <p14:creationId xmlns:p14="http://schemas.microsoft.com/office/powerpoint/2010/main" val="1379847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8539" y="5623944"/>
            <a:ext cx="2560001" cy="1045787"/>
          </a:xfrm>
          <a:prstGeom prst="rect">
            <a:avLst/>
          </a:prstGeom>
        </p:spPr>
      </p:pic>
      <p:sp>
        <p:nvSpPr>
          <p:cNvPr id="4" name="テキスト ボックス 3"/>
          <p:cNvSpPr txBox="1"/>
          <p:nvPr/>
        </p:nvSpPr>
        <p:spPr>
          <a:xfrm>
            <a:off x="0" y="0"/>
            <a:ext cx="9144000" cy="1767150"/>
          </a:xfrm>
          <a:prstGeom prst="rect">
            <a:avLst/>
          </a:pr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16200000" scaled="1"/>
            <a:tileRect/>
          </a:gradFill>
        </p:spPr>
        <p:txBody>
          <a:bodyPr wrap="square" rtlCol="0">
            <a:spAutoFit/>
          </a:bodyPr>
          <a:lstStyle/>
          <a:p>
            <a:pPr algn="ctr">
              <a:lnSpc>
                <a:spcPts val="2520"/>
              </a:lnSpc>
            </a:pPr>
            <a:endParaRPr lang="en-US" altLang="ja-JP" sz="3600" dirty="0"/>
          </a:p>
          <a:p>
            <a:pPr algn="ctr"/>
            <a:r>
              <a:rPr lang="en-US" altLang="ja-JP" sz="3200" dirty="0"/>
              <a:t>1.</a:t>
            </a:r>
            <a:r>
              <a:rPr lang="en-US" altLang="ja-JP" sz="2800" dirty="0"/>
              <a:t>    </a:t>
            </a:r>
            <a:r>
              <a:rPr lang="ja-JP" altLang="ja-JP" sz="2800"/>
              <a:t>古事記の国生み神話から日本初の公共貨幣</a:t>
            </a:r>
            <a:br>
              <a:rPr lang="en-US" altLang="ja-JP" sz="2800" dirty="0"/>
            </a:br>
            <a:r>
              <a:rPr lang="ja-JP" altLang="ja-JP" sz="2800"/>
              <a:t>「和同開珎</a:t>
            </a:r>
            <a:r>
              <a:rPr lang="en-US" altLang="ja-JP" sz="2800" dirty="0"/>
              <a:t> (708)</a:t>
            </a:r>
            <a:r>
              <a:rPr lang="ja-JP" altLang="ja-JP" sz="2800"/>
              <a:t>」による国生み</a:t>
            </a:r>
            <a:r>
              <a:rPr lang="en-US" altLang="ja-JP" sz="2800" dirty="0"/>
              <a:t>(</a:t>
            </a:r>
            <a:r>
              <a:rPr lang="ja-JP" altLang="ja-JP" sz="2800"/>
              <a:t>奈良平城京）へ</a:t>
            </a:r>
            <a:br>
              <a:rPr lang="en-US" altLang="ja-JP" sz="2800" dirty="0"/>
            </a:br>
            <a:endParaRPr lang="ja-JP" altLang="ja-JP" sz="2800"/>
          </a:p>
        </p:txBody>
      </p:sp>
      <p:sp>
        <p:nvSpPr>
          <p:cNvPr id="8" name="スライド番号プレースホルダー 7"/>
          <p:cNvSpPr>
            <a:spLocks noGrp="1"/>
          </p:cNvSpPr>
          <p:nvPr>
            <p:ph type="sldNum" sz="quarter" idx="12"/>
          </p:nvPr>
        </p:nvSpPr>
        <p:spPr>
          <a:xfrm>
            <a:off x="6622868" y="6513041"/>
            <a:ext cx="2133600" cy="365125"/>
          </a:xfrm>
        </p:spPr>
        <p:txBody>
          <a:bodyPr/>
          <a:lstStyle/>
          <a:p>
            <a:fld id="{FD51F17E-CEBC-2A42-8F0B-1F8C35B95941}" type="slidenum">
              <a:rPr kumimoji="1" lang="ja-JP" altLang="en-US" smtClean="0"/>
              <a:t>14</a:t>
            </a:fld>
            <a:endParaRPr kumimoji="1" lang="ja-JP" altLang="en-US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55561" y="5883477"/>
            <a:ext cx="32940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000">
                <a:solidFill>
                  <a:srgbClr val="2812FF"/>
                </a:solidFill>
              </a:rPr>
              <a:t>国生み神話は、誰が、いつ、</a:t>
            </a:r>
            <a:endParaRPr lang="en-US" altLang="ja-JP" sz="2000" dirty="0">
              <a:solidFill>
                <a:srgbClr val="2812FF"/>
              </a:solidFill>
            </a:endParaRPr>
          </a:p>
          <a:p>
            <a:r>
              <a:rPr lang="ja-JP" altLang="en-US" sz="2000">
                <a:solidFill>
                  <a:srgbClr val="2812FF"/>
                </a:solidFill>
              </a:rPr>
              <a:t>何のために編纂したのか？</a:t>
            </a:r>
            <a:r>
              <a:rPr kumimoji="1" lang="ja-JP" altLang="en-US" sz="2000" dirty="0"/>
              <a:t>　</a:t>
            </a: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69015" y="2145350"/>
            <a:ext cx="1905430" cy="4211000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333C727E-1215-8C43-86A0-B6B5E876C3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7454" y="1705595"/>
            <a:ext cx="5204200" cy="4056215"/>
          </a:xfrm>
          <a:prstGeom prst="rect">
            <a:avLst/>
          </a:prstGeom>
        </p:spPr>
      </p:pic>
      <p:sp>
        <p:nvSpPr>
          <p:cNvPr id="12" name="爆発 1 11">
            <a:extLst>
              <a:ext uri="{FF2B5EF4-FFF2-40B4-BE49-F238E27FC236}">
                <a16:creationId xmlns:a16="http://schemas.microsoft.com/office/drawing/2014/main" id="{56097E38-EA1A-A34A-9AB4-7C53BA23D951}"/>
              </a:ext>
            </a:extLst>
          </p:cNvPr>
          <p:cNvSpPr/>
          <p:nvPr/>
        </p:nvSpPr>
        <p:spPr>
          <a:xfrm>
            <a:off x="8039624" y="1178351"/>
            <a:ext cx="1055802" cy="5413012"/>
          </a:xfrm>
          <a:prstGeom prst="irregularSeal1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>
                <a:solidFill>
                  <a:srgbClr val="FF0000"/>
                </a:solidFill>
              </a:rPr>
              <a:t>古事記の国生み神話</a:t>
            </a: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5645E722-01D2-B549-B95C-8ACD9DC09B8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69233" y="824564"/>
            <a:ext cx="3477918" cy="4937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461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FBF6AEAD-8835-B34E-972E-BE43AE09E5D0}"/>
              </a:ext>
            </a:extLst>
          </p:cNvPr>
          <p:cNvSpPr txBox="1"/>
          <p:nvPr/>
        </p:nvSpPr>
        <p:spPr>
          <a:xfrm>
            <a:off x="2292294" y="6011655"/>
            <a:ext cx="68517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dirty="0"/>
              <a:t>                    </a:t>
            </a:r>
            <a:r>
              <a:rPr lang="ja-JP" altLang="en-US" sz="2000"/>
              <a:t>日本最古の歴史書、古事記は</a:t>
            </a:r>
            <a:endParaRPr lang="en-US" altLang="ja-JP" sz="2000" dirty="0"/>
          </a:p>
          <a:p>
            <a:r>
              <a:rPr lang="ja-JP" altLang="en-US" sz="2000"/>
              <a:t>和銅</a:t>
            </a:r>
            <a:r>
              <a:rPr lang="en-US" altLang="ja-JP" sz="2000" dirty="0"/>
              <a:t>5</a:t>
            </a:r>
            <a:r>
              <a:rPr lang="ja-JP" altLang="en-US" sz="2000"/>
              <a:t>年（７１２）に太安万侶が編纂し、元明天皇に献上された。</a:t>
            </a:r>
            <a:endParaRPr lang="en-US" altLang="ja-JP" sz="2000" dirty="0"/>
          </a:p>
        </p:txBody>
      </p:sp>
      <p:pic>
        <p:nvPicPr>
          <p:cNvPr id="16" name="図 15">
            <a:extLst>
              <a:ext uri="{FF2B5EF4-FFF2-40B4-BE49-F238E27FC236}">
                <a16:creationId xmlns:a16="http://schemas.microsoft.com/office/drawing/2014/main" id="{28F86313-35F4-CC4A-96D3-5D16A829CE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661" y="1900832"/>
            <a:ext cx="1499451" cy="2381481"/>
          </a:xfrm>
          <a:prstGeom prst="rect">
            <a:avLst/>
          </a:prstGeom>
        </p:spPr>
      </p:pic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40B4A1AC-E80F-794B-B612-C563DAFD44BF}"/>
              </a:ext>
            </a:extLst>
          </p:cNvPr>
          <p:cNvSpPr txBox="1"/>
          <p:nvPr/>
        </p:nvSpPr>
        <p:spPr>
          <a:xfrm>
            <a:off x="265342" y="4282313"/>
            <a:ext cx="15696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dirty="0"/>
              <a:t>673 – 686</a:t>
            </a:r>
          </a:p>
          <a:p>
            <a:pPr algn="ctr"/>
            <a:r>
              <a:rPr lang="ja-JP" altLang="en-US"/>
              <a:t>（大</a:t>
            </a:r>
            <a:r>
              <a:rPr lang="ja-JP" altLang="en-US" u="sng"/>
              <a:t>海人</a:t>
            </a:r>
            <a:r>
              <a:rPr lang="ja-JP" altLang="en-US"/>
              <a:t>皇子）</a:t>
            </a:r>
            <a:endParaRPr kumimoji="1" lang="ja-JP" altLang="en-US"/>
          </a:p>
        </p:txBody>
      </p:sp>
      <p:pic>
        <p:nvPicPr>
          <p:cNvPr id="19" name="図 18">
            <a:extLst>
              <a:ext uri="{FF2B5EF4-FFF2-40B4-BE49-F238E27FC236}">
                <a16:creationId xmlns:a16="http://schemas.microsoft.com/office/drawing/2014/main" id="{B96F1C9D-0AB0-5B4F-A8AF-0913A59EDB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26798" y="3869020"/>
            <a:ext cx="1524000" cy="1943100"/>
          </a:xfrm>
          <a:prstGeom prst="rect">
            <a:avLst/>
          </a:prstGeom>
        </p:spPr>
      </p:pic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0E4108BA-295E-104E-A60F-91D117B0CF31}"/>
              </a:ext>
            </a:extLst>
          </p:cNvPr>
          <p:cNvSpPr txBox="1"/>
          <p:nvPr/>
        </p:nvSpPr>
        <p:spPr>
          <a:xfrm>
            <a:off x="7457242" y="5899569"/>
            <a:ext cx="10631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707</a:t>
            </a:r>
            <a:r>
              <a:rPr kumimoji="1" lang="en-US" altLang="ja-JP" dirty="0"/>
              <a:t> - </a:t>
            </a:r>
            <a:r>
              <a:rPr lang="en-US" altLang="ja-JP" dirty="0"/>
              <a:t>7</a:t>
            </a:r>
            <a:r>
              <a:rPr kumimoji="1" lang="en-US" altLang="ja-JP" dirty="0"/>
              <a:t>15</a:t>
            </a:r>
            <a:endParaRPr kumimoji="1" lang="ja-JP" altLang="en-US"/>
          </a:p>
        </p:txBody>
      </p:sp>
      <p:pic>
        <p:nvPicPr>
          <p:cNvPr id="22" name="図 21">
            <a:extLst>
              <a:ext uri="{FF2B5EF4-FFF2-40B4-BE49-F238E27FC236}">
                <a16:creationId xmlns:a16="http://schemas.microsoft.com/office/drawing/2014/main" id="{A93B174D-8F49-294B-837A-00E4884261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87868" y="670303"/>
            <a:ext cx="3568700" cy="2463800"/>
          </a:xfrm>
          <a:prstGeom prst="rect">
            <a:avLst/>
          </a:prstGeom>
        </p:spPr>
      </p:pic>
      <p:sp>
        <p:nvSpPr>
          <p:cNvPr id="23" name="正方形/長方形 22">
            <a:extLst>
              <a:ext uri="{FF2B5EF4-FFF2-40B4-BE49-F238E27FC236}">
                <a16:creationId xmlns:a16="http://schemas.microsoft.com/office/drawing/2014/main" id="{5BE3AC6C-7C4D-6349-8FA6-BEDC523A7B97}"/>
              </a:ext>
            </a:extLst>
          </p:cNvPr>
          <p:cNvSpPr/>
          <p:nvPr/>
        </p:nvSpPr>
        <p:spPr>
          <a:xfrm>
            <a:off x="534790" y="187240"/>
            <a:ext cx="4853078" cy="156966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ja-JP" altLang="en-US" sz="2400">
                <a:solidFill>
                  <a:srgbClr val="0B0080"/>
                </a:solidFill>
                <a:latin typeface="Arial" panose="020B0604020202020204" pitchFamily="34" charset="0"/>
                <a:hlinkClick r:id="rId6" tooltip="壬申の乱"/>
              </a:rPr>
              <a:t>壬申の乱</a:t>
            </a:r>
            <a:r>
              <a:rPr lang="en-US" altLang="ja-JP" sz="2400" dirty="0">
                <a:solidFill>
                  <a:srgbClr val="0B0080"/>
                </a:solidFill>
                <a:latin typeface="Arial" panose="020B0604020202020204" pitchFamily="34" charset="0"/>
              </a:rPr>
              <a:t>(672</a:t>
            </a:r>
            <a:r>
              <a:rPr lang="ja-JP" altLang="en-US" sz="2400">
                <a:solidFill>
                  <a:srgbClr val="0B0080"/>
                </a:solidFill>
                <a:latin typeface="Arial" panose="020B0604020202020204" pitchFamily="34" charset="0"/>
              </a:rPr>
              <a:t>年）</a:t>
            </a:r>
            <a:r>
              <a:rPr lang="ja-JP" altLang="en-US" sz="2400">
                <a:solidFill>
                  <a:srgbClr val="222222"/>
                </a:solidFill>
                <a:latin typeface="Arial" panose="020B0604020202020204" pitchFamily="34" charset="0"/>
              </a:rPr>
              <a:t>後、天智天皇の弟である</a:t>
            </a:r>
            <a:r>
              <a:rPr lang="ja-JP" altLang="en-US" sz="2400">
                <a:solidFill>
                  <a:srgbClr val="0B0080"/>
                </a:solidFill>
                <a:latin typeface="Arial" panose="020B0604020202020204" pitchFamily="34" charset="0"/>
                <a:hlinkClick r:id="rId7" tooltip="天武天皇"/>
              </a:rPr>
              <a:t>天武天皇</a:t>
            </a:r>
            <a:r>
              <a:rPr lang="ja-JP" altLang="en-US" sz="2400">
                <a:solidFill>
                  <a:srgbClr val="222222"/>
                </a:solidFill>
                <a:latin typeface="Arial" panose="020B0604020202020204" pitchFamily="34" charset="0"/>
              </a:rPr>
              <a:t>が即位し、</a:t>
            </a:r>
            <a:r>
              <a:rPr lang="en-US" altLang="ja-JP" sz="2400" dirty="0">
                <a:solidFill>
                  <a:srgbClr val="222222"/>
                </a:solidFill>
                <a:latin typeface="Arial" panose="020B0604020202020204" pitchFamily="34" charset="0"/>
              </a:rPr>
              <a:t>『</a:t>
            </a:r>
            <a:r>
              <a:rPr lang="ja-JP" altLang="en-US" sz="2400">
                <a:solidFill>
                  <a:srgbClr val="222222"/>
                </a:solidFill>
                <a:latin typeface="Arial" panose="020B0604020202020204" pitchFamily="34" charset="0"/>
              </a:rPr>
              <a:t>天皇記</a:t>
            </a:r>
            <a:r>
              <a:rPr lang="en-US" altLang="ja-JP" sz="2400" dirty="0">
                <a:solidFill>
                  <a:srgbClr val="222222"/>
                </a:solidFill>
                <a:latin typeface="Arial" panose="020B0604020202020204" pitchFamily="34" charset="0"/>
              </a:rPr>
              <a:t>』</a:t>
            </a:r>
            <a:r>
              <a:rPr lang="ja-JP" altLang="en-US" sz="2400">
                <a:solidFill>
                  <a:srgbClr val="222222"/>
                </a:solidFill>
                <a:latin typeface="Arial" panose="020B0604020202020204" pitchFamily="34" charset="0"/>
              </a:rPr>
              <a:t>や焼けて欠けてしまった</a:t>
            </a:r>
            <a:r>
              <a:rPr lang="en-US" altLang="ja-JP" sz="2400" dirty="0">
                <a:solidFill>
                  <a:srgbClr val="222222"/>
                </a:solidFill>
                <a:latin typeface="Arial" panose="020B0604020202020204" pitchFamily="34" charset="0"/>
              </a:rPr>
              <a:t>『</a:t>
            </a:r>
            <a:r>
              <a:rPr lang="ja-JP" altLang="en-US" sz="2400">
                <a:solidFill>
                  <a:srgbClr val="222222"/>
                </a:solidFill>
                <a:latin typeface="Arial" panose="020B0604020202020204" pitchFamily="34" charset="0"/>
              </a:rPr>
              <a:t>国記</a:t>
            </a:r>
            <a:r>
              <a:rPr lang="en-US" altLang="ja-JP" sz="2400" dirty="0">
                <a:solidFill>
                  <a:srgbClr val="222222"/>
                </a:solidFill>
                <a:latin typeface="Arial" panose="020B0604020202020204" pitchFamily="34" charset="0"/>
              </a:rPr>
              <a:t>』</a:t>
            </a:r>
            <a:r>
              <a:rPr lang="ja-JP" altLang="en-US" sz="2400">
                <a:solidFill>
                  <a:srgbClr val="222222"/>
                </a:solidFill>
                <a:latin typeface="Arial" panose="020B0604020202020204" pitchFamily="34" charset="0"/>
              </a:rPr>
              <a:t>に代わる</a:t>
            </a:r>
            <a:r>
              <a:rPr lang="ja-JP" altLang="en-US" sz="2400" u="sng">
                <a:solidFill>
                  <a:srgbClr val="222222"/>
                </a:solidFill>
                <a:latin typeface="Arial" panose="020B0604020202020204" pitchFamily="34" charset="0"/>
              </a:rPr>
              <a:t>国史の編纂</a:t>
            </a:r>
            <a:r>
              <a:rPr lang="ja-JP" altLang="en-US" sz="2400">
                <a:solidFill>
                  <a:srgbClr val="222222"/>
                </a:solidFill>
                <a:latin typeface="Arial" panose="020B0604020202020204" pitchFamily="34" charset="0"/>
              </a:rPr>
              <a:t>を勅令（６８１年）。</a:t>
            </a:r>
            <a:endParaRPr lang="ja-JP" altLang="en-US" sz="2400"/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543DEEB6-C94A-CF41-BEE2-1CB991A41301}"/>
              </a:ext>
            </a:extLst>
          </p:cNvPr>
          <p:cNvSpPr txBox="1"/>
          <p:nvPr/>
        </p:nvSpPr>
        <p:spPr>
          <a:xfrm>
            <a:off x="6354215" y="3098893"/>
            <a:ext cx="22060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/>
              <a:t>31</a:t>
            </a:r>
            <a:r>
              <a:rPr kumimoji="1" lang="ja-JP" altLang="en-US"/>
              <a:t>年を費やして完成</a:t>
            </a: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905E4529-3E1B-184A-9782-CD38FD8379C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17202" y="1729846"/>
            <a:ext cx="3245576" cy="4082274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748AEB14-0A72-544A-A213-23D664D6783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62778" y="3821392"/>
            <a:ext cx="1509780" cy="1846915"/>
          </a:xfrm>
          <a:prstGeom prst="rect">
            <a:avLst/>
          </a:prstGeom>
        </p:spPr>
      </p:pic>
      <p:sp>
        <p:nvSpPr>
          <p:cNvPr id="2" name="角丸四角形吹き出し 1">
            <a:extLst>
              <a:ext uri="{FF2B5EF4-FFF2-40B4-BE49-F238E27FC236}">
                <a16:creationId xmlns:a16="http://schemas.microsoft.com/office/drawing/2014/main" id="{6CECB89D-EABF-DB44-BD98-FA33433EC8F6}"/>
              </a:ext>
            </a:extLst>
          </p:cNvPr>
          <p:cNvSpPr/>
          <p:nvPr/>
        </p:nvSpPr>
        <p:spPr>
          <a:xfrm>
            <a:off x="117915" y="5471587"/>
            <a:ext cx="1172125" cy="612648"/>
          </a:xfrm>
          <a:prstGeom prst="wedgeRoundRectCallout">
            <a:avLst>
              <a:gd name="adj1" fmla="val 23604"/>
              <a:gd name="adj2" fmla="val -145321"/>
              <a:gd name="adj3" fmla="val 1666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/>
              <a:t>海人族</a:t>
            </a:r>
            <a:endParaRPr lang="en-US" altLang="ja-JP" dirty="0"/>
          </a:p>
          <a:p>
            <a:pPr algn="ctr"/>
            <a:r>
              <a:rPr kumimoji="1" lang="ja-JP" altLang="en-US"/>
              <a:t>淡路島</a:t>
            </a:r>
            <a:endParaRPr kumimoji="1" lang="en-US" altLang="ja-JP" dirty="0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CB7CD11A-1400-1A44-A3EB-71B5336F61DD}"/>
              </a:ext>
            </a:extLst>
          </p:cNvPr>
          <p:cNvSpPr txBox="1"/>
          <p:nvPr/>
        </p:nvSpPr>
        <p:spPr>
          <a:xfrm>
            <a:off x="4586054" y="1920587"/>
            <a:ext cx="400110" cy="1099019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en-US" altLang="ja-JP" sz="1400" dirty="0"/>
              <a:t>(</a:t>
            </a:r>
            <a:r>
              <a:rPr kumimoji="1" lang="ja-JP" altLang="en-US" sz="1400"/>
              <a:t>中大兄皇子</a:t>
            </a:r>
            <a:r>
              <a:rPr kumimoji="1" lang="en-US" altLang="ja-JP" sz="1400" dirty="0"/>
              <a:t>)</a:t>
            </a:r>
            <a:endParaRPr kumimoji="1" lang="ja-JP" altLang="en-US" sz="1400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09111280-37C3-7248-B586-A8B6D358D74B}"/>
              </a:ext>
            </a:extLst>
          </p:cNvPr>
          <p:cNvSpPr txBox="1"/>
          <p:nvPr/>
        </p:nvSpPr>
        <p:spPr>
          <a:xfrm>
            <a:off x="5026705" y="1700790"/>
            <a:ext cx="36116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74012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0" grpId="0"/>
      <p:bldP spid="2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スライド番号プレースホルダー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1F17E-CEBC-2A42-8F0B-1F8C35B95941}" type="slidenum">
              <a:rPr kumimoji="1" lang="ja-JP" altLang="en-US" smtClean="0"/>
              <a:t>16</a:t>
            </a:fld>
            <a:endParaRPr kumimoji="1" lang="ja-JP" altLang="en-US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FBF6AEAD-8835-B34E-972E-BE43AE09E5D0}"/>
              </a:ext>
            </a:extLst>
          </p:cNvPr>
          <p:cNvSpPr txBox="1"/>
          <p:nvPr/>
        </p:nvSpPr>
        <p:spPr>
          <a:xfrm>
            <a:off x="927069" y="205281"/>
            <a:ext cx="437171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/>
              <a:t>日本で最初の国生みはいつ</a:t>
            </a:r>
            <a:r>
              <a:rPr lang="ja-JP" altLang="en-US" sz="2400"/>
              <a:t>、</a:t>
            </a:r>
            <a:endParaRPr lang="en-US" altLang="ja-JP" sz="2400" dirty="0"/>
          </a:p>
          <a:p>
            <a:r>
              <a:rPr kumimoji="1" lang="ja-JP" altLang="en-US" sz="2400"/>
              <a:t>どこでどのように始まったのか？</a:t>
            </a:r>
            <a:endParaRPr kumimoji="1" lang="ja-JP" altLang="en-US" sz="2400" dirty="0"/>
          </a:p>
        </p:txBody>
      </p:sp>
      <p:pic>
        <p:nvPicPr>
          <p:cNvPr id="16" name="図 15">
            <a:extLst>
              <a:ext uri="{FF2B5EF4-FFF2-40B4-BE49-F238E27FC236}">
                <a16:creationId xmlns:a16="http://schemas.microsoft.com/office/drawing/2014/main" id="{28F86313-35F4-CC4A-96D3-5D16A829CE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894" y="2796768"/>
            <a:ext cx="1351757" cy="2146908"/>
          </a:xfrm>
          <a:prstGeom prst="rect">
            <a:avLst/>
          </a:prstGeom>
        </p:spPr>
      </p:pic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40B4A1AC-E80F-794B-B612-C563DAFD44BF}"/>
              </a:ext>
            </a:extLst>
          </p:cNvPr>
          <p:cNvSpPr txBox="1"/>
          <p:nvPr/>
        </p:nvSpPr>
        <p:spPr>
          <a:xfrm>
            <a:off x="375216" y="4916767"/>
            <a:ext cx="10631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/>
              <a:t>（４０代）</a:t>
            </a:r>
            <a:endParaRPr kumimoji="1" lang="en-US" altLang="ja-JP" dirty="0"/>
          </a:p>
          <a:p>
            <a:pPr algn="ctr"/>
            <a:r>
              <a:rPr kumimoji="1" lang="en-US" altLang="ja-JP" dirty="0"/>
              <a:t>673 - 686</a:t>
            </a:r>
            <a:endParaRPr kumimoji="1" lang="ja-JP" altLang="en-US"/>
          </a:p>
        </p:txBody>
      </p:sp>
      <p:pic>
        <p:nvPicPr>
          <p:cNvPr id="19" name="図 18">
            <a:extLst>
              <a:ext uri="{FF2B5EF4-FFF2-40B4-BE49-F238E27FC236}">
                <a16:creationId xmlns:a16="http://schemas.microsoft.com/office/drawing/2014/main" id="{B96F1C9D-0AB0-5B4F-A8AF-0913A59EDB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42885" y="205281"/>
            <a:ext cx="1366169" cy="1741865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6A7FEEB6-DCDB-D04F-B8FF-49E75AD2B417}"/>
              </a:ext>
            </a:extLst>
          </p:cNvPr>
          <p:cNvSpPr txBox="1"/>
          <p:nvPr/>
        </p:nvSpPr>
        <p:spPr>
          <a:xfrm>
            <a:off x="571504" y="1137770"/>
            <a:ext cx="5882829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/>
              <a:t>689</a:t>
            </a:r>
            <a:r>
              <a:rPr lang="ja-JP" altLang="en-US"/>
              <a:t>年　飛鳥浄御原令：倭</a:t>
            </a:r>
            <a:r>
              <a:rPr lang="en-US" altLang="ja-JP" dirty="0"/>
              <a:t> </a:t>
            </a:r>
            <a:r>
              <a:rPr lang="en-US" altLang="ja-JP" dirty="0">
                <a:sym typeface="Wingdings" pitchFamily="2" charset="2"/>
              </a:rPr>
              <a:t> </a:t>
            </a:r>
            <a:r>
              <a:rPr lang="ja-JP" altLang="en-US">
                <a:sym typeface="Wingdings" pitchFamily="2" charset="2"/>
              </a:rPr>
              <a:t>日本、大王</a:t>
            </a:r>
            <a:r>
              <a:rPr lang="en-US" altLang="ja-JP" dirty="0">
                <a:sym typeface="Wingdings" pitchFamily="2" charset="2"/>
              </a:rPr>
              <a:t>(</a:t>
            </a:r>
            <a:r>
              <a:rPr lang="ja-JP" altLang="en-US">
                <a:sym typeface="Wingdings" pitchFamily="2" charset="2"/>
              </a:rPr>
              <a:t>おおきみ）</a:t>
            </a:r>
            <a:r>
              <a:rPr lang="en-US" altLang="ja-JP" dirty="0">
                <a:sym typeface="Wingdings" pitchFamily="2" charset="2"/>
              </a:rPr>
              <a:t></a:t>
            </a:r>
            <a:r>
              <a:rPr kumimoji="1" lang="ja-JP" altLang="en-US"/>
              <a:t>天皇</a:t>
            </a:r>
            <a:endParaRPr kumimoji="1" lang="en-US" altLang="ja-JP" dirty="0"/>
          </a:p>
          <a:p>
            <a:r>
              <a:rPr kumimoji="1" lang="en-US" altLang="ja-JP" dirty="0">
                <a:solidFill>
                  <a:schemeClr val="bg1">
                    <a:lumMod val="50000"/>
                  </a:schemeClr>
                </a:solidFill>
              </a:rPr>
              <a:t>701</a:t>
            </a:r>
            <a:r>
              <a:rPr kumimoji="1" lang="ja-JP" altLang="en-US">
                <a:solidFill>
                  <a:schemeClr val="bg1">
                    <a:lumMod val="50000"/>
                  </a:schemeClr>
                </a:solidFill>
              </a:rPr>
              <a:t>年（大宝元年）　大宝律令、律６巻、令１１巻</a:t>
            </a:r>
            <a:endParaRPr kumimoji="1" lang="en-US" altLang="ja-JP" dirty="0">
              <a:solidFill>
                <a:schemeClr val="bg1">
                  <a:lumMod val="50000"/>
                </a:schemeClr>
              </a:solidFill>
            </a:endParaRPr>
          </a:p>
          <a:p>
            <a:r>
              <a:rPr kumimoji="1" lang="en-US" altLang="ja-JP" dirty="0">
                <a:solidFill>
                  <a:schemeClr val="bg1">
                    <a:lumMod val="50000"/>
                  </a:schemeClr>
                </a:solidFill>
              </a:rPr>
              <a:t>708</a:t>
            </a:r>
            <a:r>
              <a:rPr kumimoji="1" lang="ja-JP" altLang="en-US">
                <a:solidFill>
                  <a:schemeClr val="bg1">
                    <a:lumMod val="50000"/>
                  </a:schemeClr>
                </a:solidFill>
              </a:rPr>
              <a:t>年（和銅元年）　和同開珎</a:t>
            </a:r>
            <a:endParaRPr kumimoji="1" lang="en-US" altLang="ja-JP" dirty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en-US" altLang="ja-JP" dirty="0"/>
              <a:t>710</a:t>
            </a:r>
            <a:r>
              <a:rPr lang="ja-JP" altLang="en-US"/>
              <a:t>年（和銅</a:t>
            </a:r>
            <a:r>
              <a:rPr lang="en-US" altLang="ja-JP" sz="2000" dirty="0"/>
              <a:t>3</a:t>
            </a:r>
            <a:r>
              <a:rPr lang="ja-JP" altLang="en-US"/>
              <a:t>年）　</a:t>
            </a:r>
            <a:r>
              <a:rPr lang="en-US" altLang="ja-JP" dirty="0"/>
              <a:t> </a:t>
            </a:r>
            <a:r>
              <a:rPr lang="ja-JP" altLang="en-US"/>
              <a:t>藤原京から平城京に遷都</a:t>
            </a:r>
            <a:r>
              <a:rPr lang="en-US" altLang="ja-JP" dirty="0"/>
              <a:t> (3/10)</a:t>
            </a:r>
          </a:p>
          <a:p>
            <a:r>
              <a:rPr kumimoji="1" lang="en-US" altLang="ja-JP" dirty="0"/>
              <a:t>712</a:t>
            </a:r>
            <a:r>
              <a:rPr kumimoji="1" lang="ja-JP" altLang="en-US"/>
              <a:t>年（和銅</a:t>
            </a:r>
            <a:r>
              <a:rPr kumimoji="1" lang="en-US" altLang="ja-JP" sz="2000" dirty="0"/>
              <a:t>5</a:t>
            </a:r>
            <a:r>
              <a:rPr kumimoji="1" lang="ja-JP" altLang="en-US"/>
              <a:t>年）</a:t>
            </a:r>
            <a:r>
              <a:rPr lang="ja-JP" altLang="en-US"/>
              <a:t>　</a:t>
            </a:r>
            <a:r>
              <a:rPr lang="en-US" altLang="ja-JP" dirty="0"/>
              <a:t> </a:t>
            </a:r>
            <a:r>
              <a:rPr lang="ja-JP" altLang="en-US"/>
              <a:t>古事記、献上</a:t>
            </a:r>
            <a:endParaRPr kumimoji="1" lang="ja-JP" altLang="en-US"/>
          </a:p>
        </p:txBody>
      </p:sp>
      <p:pic>
        <p:nvPicPr>
          <p:cNvPr id="18" name="図 17">
            <a:extLst>
              <a:ext uri="{FF2B5EF4-FFF2-40B4-BE49-F238E27FC236}">
                <a16:creationId xmlns:a16="http://schemas.microsoft.com/office/drawing/2014/main" id="{0D40BF34-7F0B-E846-B0D7-0E7A2E3236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11632" y="2085898"/>
            <a:ext cx="2714599" cy="1874135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FA682B97-18F5-C347-909A-3E05AF77E85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88074" y="5000312"/>
            <a:ext cx="958058" cy="1153452"/>
          </a:xfrm>
          <a:prstGeom prst="rect">
            <a:avLst/>
          </a:prstGeom>
        </p:spPr>
      </p:pic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A497F085-BB4E-DC45-B75F-68BCEE74C511}"/>
              </a:ext>
            </a:extLst>
          </p:cNvPr>
          <p:cNvSpPr txBox="1"/>
          <p:nvPr/>
        </p:nvSpPr>
        <p:spPr>
          <a:xfrm>
            <a:off x="2040729" y="6175507"/>
            <a:ext cx="169790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600"/>
              <a:t>文武天皇（４２代）</a:t>
            </a:r>
            <a:endParaRPr lang="en-US" altLang="ja-JP" sz="1600" dirty="0"/>
          </a:p>
          <a:p>
            <a:r>
              <a:rPr lang="en-US" altLang="ja-JP" sz="1600" dirty="0"/>
              <a:t>697 </a:t>
            </a:r>
            <a:r>
              <a:rPr kumimoji="1" lang="en-US" altLang="ja-JP" sz="1600" dirty="0"/>
              <a:t>- 707</a:t>
            </a:r>
            <a:endParaRPr kumimoji="1" lang="ja-JP" altLang="en-US" sz="1600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DA4FF1C8-E5C6-D241-811A-34D2BDF7A264}"/>
              </a:ext>
            </a:extLst>
          </p:cNvPr>
          <p:cNvSpPr txBox="1"/>
          <p:nvPr/>
        </p:nvSpPr>
        <p:spPr>
          <a:xfrm>
            <a:off x="2004928" y="4024689"/>
            <a:ext cx="18838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/>
              <a:t>持統天皇（４１代）</a:t>
            </a:r>
          </a:p>
        </p:txBody>
      </p:sp>
      <p:pic>
        <p:nvPicPr>
          <p:cNvPr id="15" name="図 14">
            <a:extLst>
              <a:ext uri="{FF2B5EF4-FFF2-40B4-BE49-F238E27FC236}">
                <a16:creationId xmlns:a16="http://schemas.microsoft.com/office/drawing/2014/main" id="{9BA8AB54-185D-5E43-B94F-73D1D32903F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30834" y="2709757"/>
            <a:ext cx="1082404" cy="1324105"/>
          </a:xfrm>
          <a:prstGeom prst="rect">
            <a:avLst/>
          </a:prstGeom>
        </p:spPr>
      </p:pic>
      <p:sp>
        <p:nvSpPr>
          <p:cNvPr id="4" name="下矢印 3">
            <a:extLst>
              <a:ext uri="{FF2B5EF4-FFF2-40B4-BE49-F238E27FC236}">
                <a16:creationId xmlns:a16="http://schemas.microsoft.com/office/drawing/2014/main" id="{0345DD22-D972-C049-82AA-6FEB3569D535}"/>
              </a:ext>
            </a:extLst>
          </p:cNvPr>
          <p:cNvSpPr/>
          <p:nvPr/>
        </p:nvSpPr>
        <p:spPr>
          <a:xfrm>
            <a:off x="2206430" y="4382769"/>
            <a:ext cx="721345" cy="472248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>
                <a:solidFill>
                  <a:srgbClr val="FF0000"/>
                </a:solidFill>
              </a:rPr>
              <a:t>孫</a:t>
            </a: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68A5F212-6BFB-0247-807A-A28F0FDBE87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36671" y="2579606"/>
            <a:ext cx="1479320" cy="2420706"/>
          </a:xfrm>
          <a:prstGeom prst="rect">
            <a:avLst/>
          </a:prstGeom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5F8613ED-4BE0-2744-9302-E57818B73133}"/>
              </a:ext>
            </a:extLst>
          </p:cNvPr>
          <p:cNvSpPr txBox="1"/>
          <p:nvPr/>
        </p:nvSpPr>
        <p:spPr>
          <a:xfrm>
            <a:off x="4510877" y="4759010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/>
              <a:t>天照大神</a:t>
            </a: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B7BCDE50-A49A-564D-910C-15A4F1B3B012}"/>
              </a:ext>
            </a:extLst>
          </p:cNvPr>
          <p:cNvSpPr txBox="1"/>
          <p:nvPr/>
        </p:nvSpPr>
        <p:spPr>
          <a:xfrm>
            <a:off x="4406770" y="5922206"/>
            <a:ext cx="14782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/>
              <a:t>ニニギノミコト</a:t>
            </a:r>
          </a:p>
        </p:txBody>
      </p:sp>
      <p:sp>
        <p:nvSpPr>
          <p:cNvPr id="12" name="下矢印 11">
            <a:extLst>
              <a:ext uri="{FF2B5EF4-FFF2-40B4-BE49-F238E27FC236}">
                <a16:creationId xmlns:a16="http://schemas.microsoft.com/office/drawing/2014/main" id="{CB24180F-01DD-F149-BB3E-1B60EA4C2DE0}"/>
              </a:ext>
            </a:extLst>
          </p:cNvPr>
          <p:cNvSpPr/>
          <p:nvPr/>
        </p:nvSpPr>
        <p:spPr>
          <a:xfrm>
            <a:off x="4300574" y="5150386"/>
            <a:ext cx="1528602" cy="647015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>
                <a:solidFill>
                  <a:srgbClr val="FF0000"/>
                </a:solidFill>
              </a:rPr>
              <a:t>天孫降臨</a:t>
            </a:r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F4AF55B8-93DA-404E-A8B3-A1AFA995A45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77359" y="3856891"/>
            <a:ext cx="2709976" cy="2611003"/>
          </a:xfrm>
          <a:prstGeom prst="rect">
            <a:avLst/>
          </a:prstGeom>
        </p:spPr>
      </p:pic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0E4108BA-295E-104E-A60F-91D117B0CF31}"/>
              </a:ext>
            </a:extLst>
          </p:cNvPr>
          <p:cNvSpPr txBox="1"/>
          <p:nvPr/>
        </p:nvSpPr>
        <p:spPr>
          <a:xfrm>
            <a:off x="6886268" y="1850485"/>
            <a:ext cx="96532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dirty="0"/>
              <a:t>707 </a:t>
            </a:r>
            <a:r>
              <a:rPr kumimoji="1" lang="en-US" altLang="ja-JP" sz="1600" dirty="0"/>
              <a:t>- 7</a:t>
            </a:r>
            <a:r>
              <a:rPr lang="en-US" altLang="ja-JP" sz="1600" dirty="0"/>
              <a:t>15</a:t>
            </a:r>
            <a:endParaRPr kumimoji="1" lang="ja-JP" altLang="en-US" sz="1600"/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8DB68F67-A6B4-4848-A626-539CDAA9E9D7}"/>
              </a:ext>
            </a:extLst>
          </p:cNvPr>
          <p:cNvSpPr txBox="1"/>
          <p:nvPr/>
        </p:nvSpPr>
        <p:spPr>
          <a:xfrm>
            <a:off x="3782979" y="6348348"/>
            <a:ext cx="3031599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kumimoji="1" lang="ja-JP" altLang="en-US">
                <a:solidFill>
                  <a:srgbClr val="FF0000"/>
                </a:solidFill>
              </a:rPr>
              <a:t>（八咫の鏡、勾玉、草薙の剣）</a:t>
            </a: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8DCB8631-0560-F745-9582-E2C27AE02C99}"/>
              </a:ext>
            </a:extLst>
          </p:cNvPr>
          <p:cNvSpPr txBox="1"/>
          <p:nvPr/>
        </p:nvSpPr>
        <p:spPr>
          <a:xfrm>
            <a:off x="7437087" y="1620350"/>
            <a:ext cx="7906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400"/>
              <a:t>（４３代）</a:t>
            </a:r>
            <a:endParaRPr kumimoji="1" lang="en-US" altLang="ja-JP" sz="1400" dirty="0"/>
          </a:p>
        </p:txBody>
      </p:sp>
    </p:spTree>
    <p:extLst>
      <p:ext uri="{BB962C8B-B14F-4D97-AF65-F5344CB8AC3E}">
        <p14:creationId xmlns:p14="http://schemas.microsoft.com/office/powerpoint/2010/main" val="45333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1" grpId="0"/>
      <p:bldP spid="2" grpId="0"/>
      <p:bldP spid="4" grpId="0" animBg="1"/>
      <p:bldP spid="9" grpId="0"/>
      <p:bldP spid="10" grpId="0"/>
      <p:bldP spid="12" grpId="0" animBg="1"/>
      <p:bldP spid="1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図 18">
            <a:extLst>
              <a:ext uri="{FF2B5EF4-FFF2-40B4-BE49-F238E27FC236}">
                <a16:creationId xmlns:a16="http://schemas.microsoft.com/office/drawing/2014/main" id="{B96F1C9D-0AB0-5B4F-A8AF-0913A59EDB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99687" y="331441"/>
            <a:ext cx="1524000" cy="1943100"/>
          </a:xfrm>
          <a:prstGeom prst="rect">
            <a:avLst/>
          </a:prstGeom>
        </p:spPr>
      </p:pic>
      <p:sp>
        <p:nvSpPr>
          <p:cNvPr id="8" name="スライド番号プレースホルダー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1F17E-CEBC-2A42-8F0B-1F8C35B95941}" type="slidenum">
              <a:rPr kumimoji="1" lang="ja-JP" altLang="en-US" smtClean="0"/>
              <a:t>17</a:t>
            </a:fld>
            <a:endParaRPr kumimoji="1" lang="ja-JP" altLang="en-US"/>
          </a:p>
        </p:txBody>
      </p:sp>
      <p:pic>
        <p:nvPicPr>
          <p:cNvPr id="10" name="図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2263" y="2854291"/>
            <a:ext cx="1739164" cy="1739164"/>
          </a:xfrm>
          <a:prstGeom prst="rect">
            <a:avLst/>
          </a:prstGeom>
        </p:spPr>
      </p:pic>
      <p:sp>
        <p:nvSpPr>
          <p:cNvPr id="12" name="テキスト ボックス 11"/>
          <p:cNvSpPr txBox="1"/>
          <p:nvPr/>
        </p:nvSpPr>
        <p:spPr>
          <a:xfrm>
            <a:off x="775735" y="3284574"/>
            <a:ext cx="430887" cy="1577183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ja-JP" altLang="en-US" sz="1600"/>
              <a:t>７０８年</a:t>
            </a:r>
            <a:r>
              <a:rPr lang="ja-JP" altLang="en-US" sz="1600" dirty="0"/>
              <a:t>　</a:t>
            </a: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FBF6AEAD-8835-B34E-972E-BE43AE09E5D0}"/>
              </a:ext>
            </a:extLst>
          </p:cNvPr>
          <p:cNvSpPr txBox="1"/>
          <p:nvPr/>
        </p:nvSpPr>
        <p:spPr>
          <a:xfrm>
            <a:off x="485153" y="298895"/>
            <a:ext cx="60821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/>
              <a:t>国生みに、なぜ公共貨幣が必要だったのか？</a:t>
            </a:r>
            <a:endParaRPr kumimoji="1" lang="en-US" altLang="ja-JP" sz="2400" dirty="0"/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0E4108BA-295E-104E-A60F-91D117B0CF31}"/>
              </a:ext>
            </a:extLst>
          </p:cNvPr>
          <p:cNvSpPr txBox="1"/>
          <p:nvPr/>
        </p:nvSpPr>
        <p:spPr>
          <a:xfrm>
            <a:off x="7139031" y="2183241"/>
            <a:ext cx="101181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/>
              <a:t>707 -  715</a:t>
            </a:r>
            <a:endParaRPr kumimoji="1" lang="ja-JP" altLang="en-US" sz="1600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6A7FEEB6-DCDB-D04F-B8FF-49E75AD2B417}"/>
              </a:ext>
            </a:extLst>
          </p:cNvPr>
          <p:cNvSpPr txBox="1"/>
          <p:nvPr/>
        </p:nvSpPr>
        <p:spPr>
          <a:xfrm>
            <a:off x="565085" y="956027"/>
            <a:ext cx="6713697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701</a:t>
            </a:r>
            <a:r>
              <a:rPr lang="ja-JP" altLang="en-US"/>
              <a:t>年（大宝元年）　大宝律令</a:t>
            </a:r>
            <a:endParaRPr kumimoji="1" lang="en-US" altLang="ja-JP" dirty="0"/>
          </a:p>
          <a:p>
            <a:r>
              <a:rPr kumimoji="1" lang="en-US" altLang="ja-JP" dirty="0"/>
              <a:t>708</a:t>
            </a:r>
            <a:r>
              <a:rPr kumimoji="1" lang="ja-JP" altLang="en-US"/>
              <a:t>年（和銅元年）</a:t>
            </a:r>
            <a:r>
              <a:rPr kumimoji="1" lang="ja-JP" altLang="en-US">
                <a:solidFill>
                  <a:srgbClr val="FF0000"/>
                </a:solidFill>
              </a:rPr>
              <a:t>　和同開珎（銅銭一文＝籾殻</a:t>
            </a:r>
            <a:r>
              <a:rPr kumimoji="1" lang="ja-JP" altLang="en-US" sz="1600">
                <a:solidFill>
                  <a:srgbClr val="FF0000"/>
                </a:solidFill>
              </a:rPr>
              <a:t>（もみがら）</a:t>
            </a:r>
            <a:r>
              <a:rPr kumimoji="1" lang="ja-JP" altLang="en-US">
                <a:solidFill>
                  <a:srgbClr val="FF0000"/>
                </a:solidFill>
              </a:rPr>
              <a:t>米六升）</a:t>
            </a:r>
            <a:endParaRPr kumimoji="1" lang="en-US" altLang="ja-JP" dirty="0">
              <a:solidFill>
                <a:srgbClr val="FF0000"/>
              </a:solidFill>
            </a:endParaRPr>
          </a:p>
          <a:p>
            <a:r>
              <a:rPr kumimoji="1" lang="ja-JP" altLang="en-US">
                <a:solidFill>
                  <a:srgbClr val="FF0000"/>
                </a:solidFill>
              </a:rPr>
              <a:t>　　　　　　　　　　　　</a:t>
            </a:r>
            <a:r>
              <a:rPr kumimoji="1" lang="ja-JP" altLang="en-US" sz="1600"/>
              <a:t>（</a:t>
            </a:r>
            <a:r>
              <a:rPr lang="ja-JP" altLang="en-US" sz="1600"/>
              <a:t>平城京の建設労働者の日当＝銅銭一文）</a:t>
            </a:r>
            <a:endParaRPr kumimoji="1" lang="en-US" altLang="ja-JP" sz="1600" dirty="0">
              <a:solidFill>
                <a:srgbClr val="FF0000"/>
              </a:solidFill>
            </a:endParaRPr>
          </a:p>
          <a:p>
            <a:r>
              <a:rPr lang="en-US" altLang="ja-JP" dirty="0"/>
              <a:t>710</a:t>
            </a:r>
            <a:r>
              <a:rPr lang="ja-JP" altLang="en-US"/>
              <a:t>年（和銅</a:t>
            </a:r>
            <a:r>
              <a:rPr lang="en-US" altLang="ja-JP" sz="2000" dirty="0"/>
              <a:t>3</a:t>
            </a:r>
            <a:r>
              <a:rPr lang="ja-JP" altLang="en-US"/>
              <a:t>年）　</a:t>
            </a:r>
            <a:r>
              <a:rPr lang="en-US" altLang="ja-JP" dirty="0"/>
              <a:t> </a:t>
            </a:r>
            <a:r>
              <a:rPr lang="ja-JP" altLang="en-US"/>
              <a:t>藤原京から平城京に遷都</a:t>
            </a:r>
            <a:r>
              <a:rPr lang="en-US" altLang="ja-JP" dirty="0"/>
              <a:t> (3/10)</a:t>
            </a:r>
            <a:r>
              <a:rPr lang="ja-JP" altLang="en-US"/>
              <a:t>　　　　　　　　</a:t>
            </a:r>
            <a:br>
              <a:rPr lang="en-US" altLang="ja-JP" dirty="0"/>
            </a:br>
            <a:r>
              <a:rPr lang="en-US" altLang="ja-JP" dirty="0"/>
              <a:t>711</a:t>
            </a:r>
            <a:r>
              <a:rPr lang="ja-JP" altLang="en-US"/>
              <a:t>年（和銅</a:t>
            </a:r>
            <a:r>
              <a:rPr lang="en-US" altLang="ja-JP" dirty="0"/>
              <a:t>4</a:t>
            </a:r>
            <a:r>
              <a:rPr lang="ja-JP" altLang="en-US"/>
              <a:t>年）</a:t>
            </a:r>
            <a:r>
              <a:rPr lang="ja-JP" altLang="en-US">
                <a:solidFill>
                  <a:srgbClr val="FF0000"/>
                </a:solidFill>
              </a:rPr>
              <a:t>　蓄銭叙位（ちくせんじょい）の法</a:t>
            </a:r>
            <a:endParaRPr lang="en-US" altLang="ja-JP" dirty="0">
              <a:solidFill>
                <a:srgbClr val="FF0000"/>
              </a:solidFill>
            </a:endParaRPr>
          </a:p>
          <a:p>
            <a:r>
              <a:rPr kumimoji="1" lang="en-US" altLang="ja-JP" dirty="0">
                <a:solidFill>
                  <a:schemeClr val="bg1">
                    <a:lumMod val="50000"/>
                  </a:schemeClr>
                </a:solidFill>
              </a:rPr>
              <a:t>712</a:t>
            </a:r>
            <a:r>
              <a:rPr kumimoji="1" lang="ja-JP" altLang="en-US">
                <a:solidFill>
                  <a:schemeClr val="bg1">
                    <a:lumMod val="50000"/>
                  </a:schemeClr>
                </a:solidFill>
              </a:rPr>
              <a:t>年（和銅</a:t>
            </a:r>
            <a:r>
              <a:rPr kumimoji="1" lang="en-US" altLang="ja-JP" sz="2000" dirty="0">
                <a:solidFill>
                  <a:schemeClr val="bg1">
                    <a:lumMod val="50000"/>
                  </a:schemeClr>
                </a:solidFill>
              </a:rPr>
              <a:t>5</a:t>
            </a:r>
            <a:r>
              <a:rPr kumimoji="1" lang="ja-JP" altLang="en-US">
                <a:solidFill>
                  <a:schemeClr val="bg1">
                    <a:lumMod val="50000"/>
                  </a:schemeClr>
                </a:solidFill>
              </a:rPr>
              <a:t>年）</a:t>
            </a:r>
            <a:r>
              <a:rPr lang="ja-JP" altLang="en-US">
                <a:solidFill>
                  <a:schemeClr val="bg1">
                    <a:lumMod val="50000"/>
                  </a:schemeClr>
                </a:solidFill>
              </a:rPr>
              <a:t>　</a:t>
            </a:r>
            <a:r>
              <a:rPr lang="en-US" altLang="ja-JP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ja-JP" altLang="en-US">
                <a:solidFill>
                  <a:schemeClr val="bg1">
                    <a:lumMod val="50000"/>
                  </a:schemeClr>
                </a:solidFill>
              </a:rPr>
              <a:t>古事記、献上</a:t>
            </a:r>
            <a:endParaRPr kumimoji="1" lang="ja-JP" altLang="en-US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F4AF55B8-93DA-404E-A8B3-A1AFA995A4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93634" y="2617974"/>
            <a:ext cx="3702103" cy="3566896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8832A9CB-FF84-FE40-8E7A-1F7E70FE5A52}"/>
              </a:ext>
            </a:extLst>
          </p:cNvPr>
          <p:cNvSpPr txBox="1"/>
          <p:nvPr/>
        </p:nvSpPr>
        <p:spPr>
          <a:xfrm>
            <a:off x="286975" y="4866843"/>
            <a:ext cx="2973488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600">
                <a:solidFill>
                  <a:srgbClr val="FF0000"/>
                </a:solidFill>
              </a:rPr>
              <a:t>蓄銭叙位の法：</a:t>
            </a:r>
            <a:r>
              <a:rPr kumimoji="1" lang="ja-JP" altLang="en-US" sz="1600"/>
              <a:t>政府が貨幣流通　</a:t>
            </a:r>
            <a:endParaRPr kumimoji="1" lang="en-US" altLang="ja-JP" sz="1600" dirty="0"/>
          </a:p>
          <a:p>
            <a:r>
              <a:rPr lang="ja-JP" altLang="en-US" sz="1600"/>
              <a:t>　　　</a:t>
            </a:r>
            <a:r>
              <a:rPr kumimoji="1" lang="ja-JP" altLang="en-US" sz="1600"/>
              <a:t>を促進する策として制定</a:t>
            </a:r>
            <a:endParaRPr kumimoji="1" lang="en-US" altLang="ja-JP" sz="1600" dirty="0"/>
          </a:p>
          <a:p>
            <a:r>
              <a:rPr lang="ja-JP" altLang="en-US" sz="1600"/>
              <a:t>蓄えた銭の量に応じて、一階から二階、位を授けられる定め。最低五貫（５千枚）</a:t>
            </a:r>
            <a:r>
              <a:rPr kumimoji="1" lang="ja-JP" altLang="en-US" sz="1600"/>
              <a:t>叙位の申請時に回収。</a:t>
            </a:r>
          </a:p>
        </p:txBody>
      </p:sp>
      <p:pic>
        <p:nvPicPr>
          <p:cNvPr id="14" name="図 13">
            <a:extLst>
              <a:ext uri="{FF2B5EF4-FFF2-40B4-BE49-F238E27FC236}">
                <a16:creationId xmlns:a16="http://schemas.microsoft.com/office/drawing/2014/main" id="{7AD842B8-E622-914A-9682-D57CD6A4CD7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58829" y="3988605"/>
            <a:ext cx="3740987" cy="2470702"/>
          </a:xfrm>
          <a:prstGeom prst="rect">
            <a:avLst/>
          </a:prstGeom>
        </p:spPr>
      </p:pic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4B538FCB-8E23-8440-998A-3483374923B5}"/>
              </a:ext>
            </a:extLst>
          </p:cNvPr>
          <p:cNvSpPr/>
          <p:nvPr/>
        </p:nvSpPr>
        <p:spPr>
          <a:xfrm>
            <a:off x="3353365" y="6443509"/>
            <a:ext cx="401904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400" dirty="0"/>
              <a:t>701</a:t>
            </a:r>
            <a:r>
              <a:rPr lang="ja-JP" altLang="en-US" sz="1400"/>
              <a:t>年（大宝元年）　大宝律令による統治：二官八省</a:t>
            </a:r>
          </a:p>
        </p:txBody>
      </p:sp>
      <p:sp>
        <p:nvSpPr>
          <p:cNvPr id="6" name="フレーム 5">
            <a:extLst>
              <a:ext uri="{FF2B5EF4-FFF2-40B4-BE49-F238E27FC236}">
                <a16:creationId xmlns:a16="http://schemas.microsoft.com/office/drawing/2014/main" id="{DFF111FC-15A0-3340-9C2D-66E061092CAB}"/>
              </a:ext>
            </a:extLst>
          </p:cNvPr>
          <p:cNvSpPr/>
          <p:nvPr/>
        </p:nvSpPr>
        <p:spPr>
          <a:xfrm>
            <a:off x="4690418" y="5088098"/>
            <a:ext cx="955304" cy="271717"/>
          </a:xfrm>
          <a:prstGeom prst="frame">
            <a:avLst>
              <a:gd name="adj1" fmla="val 7738"/>
            </a:avLst>
          </a:prstGeom>
          <a:solidFill>
            <a:srgbClr val="FF0000"/>
          </a:solidFill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5792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0" grpId="0"/>
      <p:bldP spid="5" grpId="0"/>
      <p:bldP spid="2" grpId="0"/>
      <p:bldP spid="15" grpId="0"/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F2E5ECC-30CA-AE46-BD34-06F5BD5F22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809"/>
            <a:ext cx="8229600" cy="1143000"/>
          </a:xfrm>
        </p:spPr>
        <p:txBody>
          <a:bodyPr>
            <a:normAutofit/>
          </a:bodyPr>
          <a:lstStyle/>
          <a:p>
            <a:r>
              <a:rPr lang="ja-JP" altLang="en-US" sz="3600">
                <a:solidFill>
                  <a:srgbClr val="0081DD"/>
                </a:solidFill>
              </a:rPr>
              <a:t>国生みの後、流通してきた「公共貨幣」</a:t>
            </a:r>
            <a:endParaRPr kumimoji="1" lang="ja-JP" altLang="en-US" sz="360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9A2F7242-2D5E-6A40-BA88-F08853C9A9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1F17E-CEBC-2A42-8F0B-1F8C35B95941}" type="slidenum">
              <a:rPr kumimoji="1" lang="ja-JP" altLang="en-US" smtClean="0"/>
              <a:t>18</a:t>
            </a:fld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A366DA03-DB93-0F43-9EF2-93DB3154877F}"/>
              </a:ext>
            </a:extLst>
          </p:cNvPr>
          <p:cNvSpPr txBox="1"/>
          <p:nvPr/>
        </p:nvSpPr>
        <p:spPr>
          <a:xfrm>
            <a:off x="6037384" y="5973811"/>
            <a:ext cx="26494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00">
                <a:solidFill>
                  <a:schemeClr val="bg1">
                    <a:lumMod val="50000"/>
                  </a:schemeClr>
                </a:solidFill>
              </a:rPr>
              <a:t>図は日清シスコ（株）</a:t>
            </a:r>
            <a:r>
              <a:rPr lang="ja-JP" altLang="en-US" sz="1200">
                <a:solidFill>
                  <a:schemeClr val="bg1">
                    <a:lumMod val="50000"/>
                  </a:schemeClr>
                </a:solidFill>
              </a:rPr>
              <a:t>エースコインより</a:t>
            </a:r>
            <a:endParaRPr kumimoji="1" lang="ja-JP" altLang="en-US" sz="120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76B7BA9A-8980-8241-AABE-39725C0386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5" y="968909"/>
            <a:ext cx="5833662" cy="2938226"/>
          </a:xfrm>
          <a:prstGeom prst="rect">
            <a:avLst/>
          </a:prstGeom>
        </p:spPr>
      </p:pic>
      <p:pic>
        <p:nvPicPr>
          <p:cNvPr id="22" name="図 21">
            <a:extLst>
              <a:ext uri="{FF2B5EF4-FFF2-40B4-BE49-F238E27FC236}">
                <a16:creationId xmlns:a16="http://schemas.microsoft.com/office/drawing/2014/main" id="{C58AF866-E86F-0841-A60F-10EAB52E25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0679" y="93555"/>
            <a:ext cx="825500" cy="1384300"/>
          </a:xfrm>
          <a:prstGeom prst="rect">
            <a:avLst/>
          </a:prstGeom>
        </p:spPr>
      </p:pic>
      <p:pic>
        <p:nvPicPr>
          <p:cNvPr id="24" name="図 23">
            <a:extLst>
              <a:ext uri="{FF2B5EF4-FFF2-40B4-BE49-F238E27FC236}">
                <a16:creationId xmlns:a16="http://schemas.microsoft.com/office/drawing/2014/main" id="{FEDEBF23-DB84-9845-A2FE-0F561D8FDD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79342" y="1574219"/>
            <a:ext cx="3365500" cy="4292600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F5952B35-0317-D94B-B9DC-FFCB8870D8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9758" y="4232309"/>
            <a:ext cx="3932620" cy="2273153"/>
          </a:xfrm>
          <a:prstGeom prst="rect">
            <a:avLst/>
          </a:prstGeom>
        </p:spPr>
      </p:pic>
      <p:pic>
        <p:nvPicPr>
          <p:cNvPr id="16" name="図 15">
            <a:extLst>
              <a:ext uri="{FF2B5EF4-FFF2-40B4-BE49-F238E27FC236}">
                <a16:creationId xmlns:a16="http://schemas.microsoft.com/office/drawing/2014/main" id="{366DC8B6-CBA4-E44A-8409-2F4E779BF7A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79342" y="4451952"/>
            <a:ext cx="3365499" cy="2406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4238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スライド番号プレースホルダー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1F17E-CEBC-2A42-8F0B-1F8C35B95941}" type="slidenum">
              <a:rPr kumimoji="1" lang="ja-JP" altLang="en-US" smtClean="0"/>
              <a:t>19</a:t>
            </a:fld>
            <a:endParaRPr kumimoji="1" lang="ja-JP" altLang="en-US"/>
          </a:p>
        </p:txBody>
      </p:sp>
      <p:sp>
        <p:nvSpPr>
          <p:cNvPr id="2" name="テキスト ボックス 1"/>
          <p:cNvSpPr txBox="1"/>
          <p:nvPr/>
        </p:nvSpPr>
        <p:spPr>
          <a:xfrm>
            <a:off x="220365" y="120915"/>
            <a:ext cx="64828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/>
              <a:t>最後の公共貨幣</a:t>
            </a:r>
            <a:r>
              <a:rPr lang="ja-JP" altLang="en-US" sz="2400"/>
              <a:t>（</a:t>
            </a:r>
            <a:r>
              <a:rPr kumimoji="1" lang="ja-JP" altLang="en-US" sz="2400"/>
              <a:t>紙幣）：</a:t>
            </a:r>
            <a:r>
              <a:rPr kumimoji="1" lang="ja-JP" altLang="en-US" sz="2400" dirty="0"/>
              <a:t>　</a:t>
            </a:r>
            <a:r>
              <a:rPr kumimoji="1" lang="ja-JP" altLang="en-US" sz="2400"/>
              <a:t>藩札</a:t>
            </a:r>
            <a:r>
              <a:rPr lang="ja-JP" altLang="en-US" sz="2400"/>
              <a:t>から</a:t>
            </a:r>
            <a:r>
              <a:rPr kumimoji="1" lang="ja-JP" altLang="en-US" sz="2400"/>
              <a:t>太政官札へ</a:t>
            </a:r>
            <a:endParaRPr kumimoji="1" lang="en-US" altLang="ja-JP" sz="2400" dirty="0"/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75109" y="1007666"/>
            <a:ext cx="4406766" cy="3305075"/>
          </a:xfrm>
          <a:prstGeom prst="rect">
            <a:avLst/>
          </a:prstGeom>
        </p:spPr>
      </p:pic>
      <p:sp>
        <p:nvSpPr>
          <p:cNvPr id="9" name="テキスト ボックス 8"/>
          <p:cNvSpPr txBox="1"/>
          <p:nvPr/>
        </p:nvSpPr>
        <p:spPr>
          <a:xfrm>
            <a:off x="664424" y="4464125"/>
            <a:ext cx="3262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/>
              <a:t>阿波徳島藩一匁、五分、五百文</a:t>
            </a: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89454" y="610499"/>
            <a:ext cx="2044882" cy="2955783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7934336" y="905508"/>
            <a:ext cx="984885" cy="2666756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kumimoji="1" lang="ja-JP" altLang="en-US" sz="2000"/>
              <a:t>太政官札</a:t>
            </a:r>
            <a:r>
              <a:rPr lang="en-US" altLang="ja-JP" sz="2000" dirty="0"/>
              <a:t>   (</a:t>
            </a:r>
            <a:r>
              <a:rPr kumimoji="1" lang="ja-JP" altLang="en-US" sz="2000"/>
              <a:t>金</a:t>
            </a:r>
            <a:r>
              <a:rPr kumimoji="1" lang="ja-JP" altLang="en-US" sz="2000" dirty="0"/>
              <a:t>札）</a:t>
            </a:r>
            <a:endParaRPr kumimoji="1" lang="en-US" altLang="ja-JP" sz="2000" dirty="0"/>
          </a:p>
          <a:p>
            <a:r>
              <a:rPr lang="ja-JP" altLang="en-US" sz="1600" dirty="0"/>
              <a:t>　　１８６８（</a:t>
            </a:r>
            <a:r>
              <a:rPr lang="ja-JP" altLang="en-US" sz="1600"/>
              <a:t>明治元年）布告</a:t>
            </a:r>
            <a:endParaRPr lang="en-US" altLang="ja-JP" sz="1600" dirty="0"/>
          </a:p>
          <a:p>
            <a:r>
              <a:rPr lang="ja-JP" altLang="en-US" sz="1600" dirty="0"/>
              <a:t>　　通用期間１３年間　</a:t>
            </a:r>
            <a:endParaRPr kumimoji="1" lang="ja-JP" altLang="en-US" sz="1600" dirty="0"/>
          </a:p>
        </p:txBody>
      </p:sp>
      <p:sp>
        <p:nvSpPr>
          <p:cNvPr id="6" name="右矢印 5"/>
          <p:cNvSpPr/>
          <p:nvPr/>
        </p:nvSpPr>
        <p:spPr>
          <a:xfrm>
            <a:off x="4178377" y="2302627"/>
            <a:ext cx="978408" cy="48463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5016542" y="1003572"/>
            <a:ext cx="677108" cy="1983876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kumimoji="1" lang="ja-JP" altLang="en-US" sz="1600" dirty="0"/>
              <a:t>坂本龍馬（１８６７年）</a:t>
            </a:r>
            <a:endParaRPr kumimoji="1" lang="en-US" altLang="ja-JP" sz="1600" dirty="0"/>
          </a:p>
          <a:p>
            <a:r>
              <a:rPr lang="ja-JP" altLang="en-US" sz="1600" dirty="0"/>
              <a:t>由利公正</a:t>
            </a:r>
            <a:endParaRPr kumimoji="1" lang="ja-JP" altLang="en-US" sz="1600" dirty="0"/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7CE1A8DB-7DE2-584F-A739-80C07885B4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61571" y="4024632"/>
            <a:ext cx="3609525" cy="2383879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AB693387-60DB-9F43-A091-4ACC3A6A5BCF}"/>
              </a:ext>
            </a:extLst>
          </p:cNvPr>
          <p:cNvSpPr/>
          <p:nvPr/>
        </p:nvSpPr>
        <p:spPr>
          <a:xfrm>
            <a:off x="4391514" y="6436520"/>
            <a:ext cx="401904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400" dirty="0"/>
              <a:t>701</a:t>
            </a:r>
            <a:r>
              <a:rPr lang="ja-JP" altLang="en-US" sz="1400"/>
              <a:t>年（大宝元年）　大宝律令による統治：二官八省</a:t>
            </a: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9C24CA06-09F4-F840-8521-0B98099D1518}"/>
              </a:ext>
            </a:extLst>
          </p:cNvPr>
          <p:cNvSpPr txBox="1"/>
          <p:nvPr/>
        </p:nvSpPr>
        <p:spPr>
          <a:xfrm>
            <a:off x="5385401" y="3566282"/>
            <a:ext cx="30828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400"/>
              <a:t>（額面：十両、五両、一両、一分、一朱</a:t>
            </a:r>
            <a:r>
              <a:rPr lang="ja-JP" altLang="en-US" sz="1400"/>
              <a:t>）</a:t>
            </a:r>
            <a:endParaRPr kumimoji="1" lang="ja-JP" altLang="en-US" sz="1400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0CAA7922-DE07-B64C-888E-53B545C57349}"/>
              </a:ext>
            </a:extLst>
          </p:cNvPr>
          <p:cNvSpPr txBox="1"/>
          <p:nvPr/>
        </p:nvSpPr>
        <p:spPr>
          <a:xfrm>
            <a:off x="858964" y="4966981"/>
            <a:ext cx="3485249" cy="369332"/>
          </a:xfrm>
          <a:prstGeom prst="rect">
            <a:avLst/>
          </a:prstGeom>
          <a:gradFill flip="none" rotWithShape="1">
            <a:gsLst>
              <a:gs pos="0">
                <a:srgbClr val="FFC000">
                  <a:tint val="66000"/>
                  <a:satMod val="160000"/>
                </a:srgbClr>
              </a:gs>
              <a:gs pos="50000">
                <a:srgbClr val="FFC000">
                  <a:tint val="44500"/>
                  <a:satMod val="160000"/>
                </a:srgbClr>
              </a:gs>
              <a:gs pos="100000">
                <a:srgbClr val="FFC000">
                  <a:tint val="23500"/>
                  <a:satMod val="160000"/>
                </a:srgbClr>
              </a:gs>
            </a:gsLst>
            <a:lin ang="5400000" scaled="1"/>
            <a:tileRect/>
          </a:gradFill>
        </p:spPr>
        <p:txBody>
          <a:bodyPr wrap="none" rtlCol="0">
            <a:spAutoFit/>
          </a:bodyPr>
          <a:lstStyle/>
          <a:p>
            <a:r>
              <a:rPr kumimoji="1" lang="ja-JP" altLang="en-US"/>
              <a:t>（豪族）大王</a:t>
            </a:r>
            <a:r>
              <a:rPr kumimoji="1" lang="en-US" altLang="ja-JP" dirty="0"/>
              <a:t> </a:t>
            </a:r>
            <a:r>
              <a:rPr kumimoji="1" lang="en-US" altLang="ja-JP" dirty="0">
                <a:sym typeface="Wingdings" pitchFamily="2" charset="2"/>
              </a:rPr>
              <a:t></a:t>
            </a:r>
            <a:r>
              <a:rPr lang="en-US" altLang="ja-JP" dirty="0">
                <a:sym typeface="Wingdings" pitchFamily="2" charset="2"/>
              </a:rPr>
              <a:t> </a:t>
            </a:r>
            <a:r>
              <a:rPr lang="ja-JP" altLang="en-US">
                <a:sym typeface="Wingdings" pitchFamily="2" charset="2"/>
              </a:rPr>
              <a:t>天皇：権威</a:t>
            </a:r>
            <a:r>
              <a:rPr lang="en-US" altLang="ja-JP" dirty="0">
                <a:sym typeface="Wingdings" pitchFamily="2" charset="2"/>
              </a:rPr>
              <a:t> (689</a:t>
            </a:r>
            <a:r>
              <a:rPr lang="ja-JP" altLang="en-US">
                <a:sym typeface="Wingdings" pitchFamily="2" charset="2"/>
              </a:rPr>
              <a:t>年</a:t>
            </a:r>
            <a:r>
              <a:rPr lang="en-US" altLang="ja-JP" dirty="0">
                <a:sym typeface="Wingdings" pitchFamily="2" charset="2"/>
              </a:rPr>
              <a:t>)</a:t>
            </a: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563C836D-5DC3-DD4A-8D26-3228EDFA53A0}"/>
              </a:ext>
            </a:extLst>
          </p:cNvPr>
          <p:cNvSpPr txBox="1"/>
          <p:nvPr/>
        </p:nvSpPr>
        <p:spPr>
          <a:xfrm>
            <a:off x="141983" y="5862851"/>
            <a:ext cx="4525598" cy="369332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75000"/>
                  <a:tint val="66000"/>
                  <a:satMod val="160000"/>
                </a:schemeClr>
              </a:gs>
              <a:gs pos="50000">
                <a:schemeClr val="bg1">
                  <a:lumMod val="75000"/>
                  <a:tint val="44500"/>
                  <a:satMod val="160000"/>
                </a:schemeClr>
              </a:gs>
              <a:gs pos="100000">
                <a:schemeClr val="bg1">
                  <a:lumMod val="75000"/>
                  <a:tint val="23500"/>
                  <a:satMod val="160000"/>
                </a:schemeClr>
              </a:gs>
            </a:gsLst>
            <a:lin ang="5400000" scaled="1"/>
            <a:tileRect/>
          </a:gradFill>
        </p:spPr>
        <p:txBody>
          <a:bodyPr wrap="none" rtlCol="0">
            <a:spAutoFit/>
          </a:bodyPr>
          <a:lstStyle/>
          <a:p>
            <a:r>
              <a:rPr lang="ja-JP" altLang="en-US"/>
              <a:t>（明治）天皇</a:t>
            </a:r>
            <a:r>
              <a:rPr kumimoji="1" lang="en-US" altLang="ja-JP" dirty="0"/>
              <a:t> </a:t>
            </a:r>
            <a:r>
              <a:rPr kumimoji="1" lang="en-US" altLang="ja-JP" dirty="0">
                <a:sym typeface="Wingdings" pitchFamily="2" charset="2"/>
              </a:rPr>
              <a:t></a:t>
            </a:r>
            <a:r>
              <a:rPr lang="en-US" altLang="ja-JP" dirty="0">
                <a:sym typeface="Wingdings" pitchFamily="2" charset="2"/>
              </a:rPr>
              <a:t> </a:t>
            </a:r>
            <a:r>
              <a:rPr lang="ja-JP" altLang="en-US">
                <a:sym typeface="Wingdings" pitchFamily="2" charset="2"/>
              </a:rPr>
              <a:t>（西洋の）君主：権力</a:t>
            </a:r>
            <a:r>
              <a:rPr lang="en-US" altLang="ja-JP" dirty="0">
                <a:sym typeface="Wingdings" pitchFamily="2" charset="2"/>
              </a:rPr>
              <a:t> (1868</a:t>
            </a:r>
            <a:r>
              <a:rPr lang="ja-JP" altLang="en-US">
                <a:sym typeface="Wingdings" pitchFamily="2" charset="2"/>
              </a:rPr>
              <a:t>年</a:t>
            </a:r>
            <a:r>
              <a:rPr lang="en-US" altLang="ja-JP" dirty="0">
                <a:sym typeface="Wingdings" pitchFamily="2" charset="2"/>
              </a:rPr>
              <a:t>)</a:t>
            </a:r>
          </a:p>
        </p:txBody>
      </p:sp>
      <p:sp>
        <p:nvSpPr>
          <p:cNvPr id="11" name="ストライプ矢印 10">
            <a:extLst>
              <a:ext uri="{FF2B5EF4-FFF2-40B4-BE49-F238E27FC236}">
                <a16:creationId xmlns:a16="http://schemas.microsoft.com/office/drawing/2014/main" id="{02D7AEA5-BAFF-F247-8225-B941CF6980FF}"/>
              </a:ext>
            </a:extLst>
          </p:cNvPr>
          <p:cNvSpPr/>
          <p:nvPr/>
        </p:nvSpPr>
        <p:spPr>
          <a:xfrm rot="5400000">
            <a:off x="1946564" y="4985598"/>
            <a:ext cx="383042" cy="1157832"/>
          </a:xfrm>
          <a:prstGeom prst="stripedRightArrow">
            <a:avLst/>
          </a:prstGeom>
          <a:gradFill flip="none" rotWithShape="1">
            <a:gsLst>
              <a:gs pos="0">
                <a:schemeClr val="accent2">
                  <a:tint val="66000"/>
                  <a:satMod val="160000"/>
                </a:schemeClr>
              </a:gs>
              <a:gs pos="50000">
                <a:schemeClr val="accent2">
                  <a:tint val="44500"/>
                  <a:satMod val="160000"/>
                </a:schemeClr>
              </a:gs>
              <a:gs pos="100000">
                <a:schemeClr val="accent2">
                  <a:tint val="23500"/>
                  <a:satMod val="16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フレーム 17">
            <a:extLst>
              <a:ext uri="{FF2B5EF4-FFF2-40B4-BE49-F238E27FC236}">
                <a16:creationId xmlns:a16="http://schemas.microsoft.com/office/drawing/2014/main" id="{BDE16CF9-1B08-CA43-AEBE-F8976E4972D4}"/>
              </a:ext>
            </a:extLst>
          </p:cNvPr>
          <p:cNvSpPr/>
          <p:nvPr/>
        </p:nvSpPr>
        <p:spPr>
          <a:xfrm>
            <a:off x="5924099" y="5080920"/>
            <a:ext cx="955304" cy="271717"/>
          </a:xfrm>
          <a:prstGeom prst="frame">
            <a:avLst>
              <a:gd name="adj1" fmla="val 7738"/>
            </a:avLst>
          </a:prstGeom>
          <a:solidFill>
            <a:srgbClr val="FF0000"/>
          </a:solidFill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20" name="フレーム 19">
            <a:extLst>
              <a:ext uri="{FF2B5EF4-FFF2-40B4-BE49-F238E27FC236}">
                <a16:creationId xmlns:a16="http://schemas.microsoft.com/office/drawing/2014/main" id="{D35EAF34-7BD8-654E-B07E-E405272A2F0F}"/>
              </a:ext>
            </a:extLst>
          </p:cNvPr>
          <p:cNvSpPr/>
          <p:nvPr/>
        </p:nvSpPr>
        <p:spPr>
          <a:xfrm>
            <a:off x="8492624" y="882686"/>
            <a:ext cx="450925" cy="1190612"/>
          </a:xfrm>
          <a:prstGeom prst="frame">
            <a:avLst>
              <a:gd name="adj1" fmla="val 7738"/>
            </a:avLst>
          </a:prstGeom>
          <a:solidFill>
            <a:srgbClr val="FF0000"/>
          </a:solidFill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69431ABA-FF7B-BE49-989E-FA08984F6E83}"/>
              </a:ext>
            </a:extLst>
          </p:cNvPr>
          <p:cNvSpPr txBox="1"/>
          <p:nvPr/>
        </p:nvSpPr>
        <p:spPr>
          <a:xfrm>
            <a:off x="655270" y="6282204"/>
            <a:ext cx="35846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>
                <a:solidFill>
                  <a:srgbClr val="C00000"/>
                </a:solidFill>
              </a:rPr>
              <a:t>国盗りはどのようになされたのか？</a:t>
            </a:r>
            <a:endParaRPr kumimoji="1" lang="ja-JP" altLang="en-US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5101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1"/>
      <p:bldP spid="6" grpId="0" animBg="1"/>
      <p:bldP spid="16" grpId="0"/>
      <p:bldP spid="19" grpId="0"/>
      <p:bldP spid="4" grpId="0"/>
      <p:bldP spid="10" grpId="0" animBg="1"/>
      <p:bldP spid="15" grpId="0" animBg="1"/>
      <p:bldP spid="11" grpId="0" animBg="1"/>
      <p:bldP spid="18" grpId="0" animBg="1"/>
      <p:bldP spid="20" grpId="0" animBg="1"/>
      <p:bldP spid="20" grpId="1" animBg="1"/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5135971"/>
            <a:ext cx="9144000" cy="1724882"/>
          </a:xfrm>
          <a:gradFill rotWithShape="1">
            <a:gsLst>
              <a:gs pos="0">
                <a:srgbClr val="A0A000"/>
              </a:gs>
              <a:gs pos="50000">
                <a:srgbClr val="E6E600"/>
              </a:gs>
              <a:gs pos="100000">
                <a:srgbClr val="FFFF00"/>
              </a:gs>
            </a:gsLst>
            <a:lin ang="5400000" scaled="1"/>
          </a:gradFill>
        </p:spPr>
        <p:txBody>
          <a:bodyPr>
            <a:normAutofit fontScale="90000"/>
          </a:bodyPr>
          <a:lstStyle/>
          <a:p>
            <a:pPr>
              <a:lnSpc>
                <a:spcPts val="2125"/>
              </a:lnSpc>
            </a:pPr>
            <a:r>
              <a:rPr lang="en-US" altLang="ja-JP" sz="3200" dirty="0">
                <a:solidFill>
                  <a:srgbClr val="0A10FE"/>
                </a:solidFill>
                <a:latin typeface="Times New Roman" charset="0"/>
              </a:rPr>
              <a:t>    </a:t>
            </a:r>
            <a:r>
              <a:rPr lang="ja-JP" altLang="en-US" sz="3200" dirty="0">
                <a:solidFill>
                  <a:srgbClr val="0A10FE"/>
                </a:solidFill>
                <a:latin typeface="Times New Roman" charset="0"/>
              </a:rPr>
              <a:t>　　</a:t>
            </a:r>
            <a:br>
              <a:rPr lang="en-US" altLang="ja-JP" sz="3200" dirty="0">
                <a:solidFill>
                  <a:srgbClr val="0A10FE"/>
                </a:solidFill>
                <a:latin typeface="Times New Roman" charset="0"/>
              </a:rPr>
            </a:br>
            <a:br>
              <a:rPr lang="en-US" altLang="ja-JP" sz="3200" dirty="0">
                <a:solidFill>
                  <a:srgbClr val="0A10FE"/>
                </a:solidFill>
                <a:latin typeface="Times New Roman" charset="0"/>
              </a:rPr>
            </a:br>
            <a:r>
              <a:rPr lang="ja-JP" altLang="en-US" sz="3200" dirty="0">
                <a:solidFill>
                  <a:srgbClr val="0A10FE"/>
                </a:solidFill>
                <a:latin typeface="Times New Roman" charset="0"/>
              </a:rPr>
              <a:t>　　　　　　　　　　　　　</a:t>
            </a:r>
            <a:br>
              <a:rPr lang="en-US" altLang="ja-JP" sz="3200" dirty="0">
                <a:solidFill>
                  <a:srgbClr val="0A10FE"/>
                </a:solidFill>
                <a:latin typeface="Times New Roman" charset="0"/>
              </a:rPr>
            </a:br>
            <a:r>
              <a:rPr lang="ja-JP" altLang="en-US" sz="3200" dirty="0">
                <a:solidFill>
                  <a:srgbClr val="0A10FE"/>
                </a:solidFill>
                <a:latin typeface="Times New Roman" charset="0"/>
              </a:rPr>
              <a:t>　</a:t>
            </a:r>
            <a:r>
              <a:rPr lang="ja-JP" altLang="en-US" sz="3200">
                <a:solidFill>
                  <a:srgbClr val="0A10FE"/>
                </a:solidFill>
                <a:latin typeface="Times New Roman" charset="0"/>
              </a:rPr>
              <a:t>未来創造フォーラム</a:t>
            </a:r>
            <a:br>
              <a:rPr lang="en-US" altLang="ja-JP" sz="3200" dirty="0">
                <a:solidFill>
                  <a:srgbClr val="0A10FE"/>
                </a:solidFill>
                <a:latin typeface="Times New Roman" charset="0"/>
              </a:rPr>
            </a:br>
            <a:br>
              <a:rPr lang="en-US" altLang="ja-JP" sz="3200" dirty="0">
                <a:solidFill>
                  <a:srgbClr val="0A10FE"/>
                </a:solidFill>
                <a:latin typeface="Times New Roman" charset="0"/>
              </a:rPr>
            </a:br>
            <a:r>
              <a:rPr lang="ja-JP" altLang="en-US" sz="2700" dirty="0">
                <a:solidFill>
                  <a:srgbClr val="0A10FE"/>
                </a:solidFill>
                <a:latin typeface="Times New Roman" charset="0"/>
              </a:rPr>
              <a:t>第１回（２００２）</a:t>
            </a:r>
            <a:r>
              <a:rPr lang="en-US" altLang="ja-JP" sz="2700" dirty="0">
                <a:solidFill>
                  <a:srgbClr val="0A10FE"/>
                </a:solidFill>
                <a:latin typeface="Times New Roman" charset="0"/>
              </a:rPr>
              <a:t>〜</a:t>
            </a:r>
            <a:r>
              <a:rPr lang="ja-JP" altLang="en-US" sz="2700">
                <a:solidFill>
                  <a:srgbClr val="0A10FE"/>
                </a:solidFill>
                <a:latin typeface="Times New Roman" charset="0"/>
              </a:rPr>
              <a:t>第１１回（２０１７）</a:t>
            </a:r>
            <a:br>
              <a:rPr lang="en-US" altLang="ja-JP" sz="3200" dirty="0">
                <a:solidFill>
                  <a:srgbClr val="0A10FE"/>
                </a:solidFill>
                <a:latin typeface="Times New Roman" charset="0"/>
              </a:rPr>
            </a:br>
            <a:br>
              <a:rPr lang="en-US" altLang="ja-JP" sz="3200" dirty="0">
                <a:solidFill>
                  <a:srgbClr val="0A10FE"/>
                </a:solidFill>
                <a:latin typeface="Times New Roman" charset="0"/>
              </a:rPr>
            </a:br>
            <a:r>
              <a:rPr lang="ja-JP" altLang="en-US" sz="3200" dirty="0">
                <a:solidFill>
                  <a:srgbClr val="0A10FE"/>
                </a:solidFill>
                <a:latin typeface="Times New Roman" charset="0"/>
              </a:rPr>
              <a:t>　　</a:t>
            </a:r>
            <a:r>
              <a:rPr lang="ja-JP" altLang="en-US" sz="2700" dirty="0">
                <a:solidFill>
                  <a:srgbClr val="0A10FE"/>
                </a:solidFill>
                <a:latin typeface="Times New Roman" charset="0"/>
              </a:rPr>
              <a:t>主催：ＮＰＯ法人日本未来研究センター　（２００２年設立）</a:t>
            </a:r>
            <a:br>
              <a:rPr lang="en-US" altLang="ja-JP" sz="2700" dirty="0">
                <a:solidFill>
                  <a:srgbClr val="0A10FE"/>
                </a:solidFill>
                <a:latin typeface="Times New Roman" charset="0"/>
              </a:rPr>
            </a:br>
            <a:br>
              <a:rPr lang="en-US" altLang="ja-JP" sz="2700" dirty="0">
                <a:solidFill>
                  <a:srgbClr val="0A10FE"/>
                </a:solidFill>
                <a:latin typeface="Times New Roman" charset="0"/>
              </a:rPr>
            </a:br>
            <a:r>
              <a:rPr lang="ja-JP" altLang="en-US" sz="2400" dirty="0">
                <a:solidFill>
                  <a:srgbClr val="0A10FE"/>
                </a:solidFill>
                <a:latin typeface="Times New Roman" charset="0"/>
              </a:rPr>
              <a:t>　　</a:t>
            </a:r>
            <a:endParaRPr lang="en-US" altLang="ja-JP" sz="2400" dirty="0">
              <a:solidFill>
                <a:srgbClr val="0A10FE"/>
              </a:solidFill>
              <a:latin typeface="Times New Roman" charset="0"/>
            </a:endParaRPr>
          </a:p>
        </p:txBody>
      </p:sp>
      <p:sp>
        <p:nvSpPr>
          <p:cNvPr id="26626" name="テキスト ボックス 2"/>
          <p:cNvSpPr txBox="1">
            <a:spLocks noChangeArrowheads="1"/>
          </p:cNvSpPr>
          <p:nvPr/>
        </p:nvSpPr>
        <p:spPr bwMode="auto">
          <a:xfrm>
            <a:off x="44452" y="103531"/>
            <a:ext cx="5400675" cy="1384995"/>
          </a:xfrm>
          <a:prstGeom prst="rect">
            <a:avLst/>
          </a:prstGeom>
          <a:gradFill rotWithShape="1">
            <a:gsLst>
              <a:gs pos="0">
                <a:srgbClr val="537E25"/>
              </a:gs>
              <a:gs pos="50000">
                <a:srgbClr val="7AB73A"/>
              </a:gs>
              <a:gs pos="100000">
                <a:srgbClr val="92DA46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" charset="0"/>
                <a:ea typeface="Osaka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" charset="0"/>
                <a:ea typeface="Osaka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" charset="0"/>
                <a:ea typeface="Osaka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" charset="0"/>
                <a:ea typeface="Osaka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" charset="0"/>
                <a:ea typeface="Osaka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ja-JP" sz="2800" dirty="0">
                <a:solidFill>
                  <a:srgbClr val="FFFF00"/>
                </a:solidFill>
              </a:rPr>
              <a:t>Futures Seminars in Awaji Island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ja-JP" altLang="en-US" sz="2800" dirty="0">
                <a:solidFill>
                  <a:srgbClr val="FFFF00"/>
                </a:solidFill>
              </a:rPr>
              <a:t>未来創造国際セミナー</a:t>
            </a:r>
            <a:endParaRPr lang="en-US" altLang="ja-JP" sz="2800" dirty="0">
              <a:solidFill>
                <a:srgbClr val="FFFF00"/>
              </a:solidFill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ja-JP" sz="2800" dirty="0">
                <a:solidFill>
                  <a:srgbClr val="FFFF00"/>
                </a:solidFill>
              </a:rPr>
              <a:t>Japan, 1993 - 1999</a:t>
            </a:r>
            <a:endParaRPr lang="ja-JP" altLang="en-US" sz="2800" dirty="0">
              <a:solidFill>
                <a:srgbClr val="FFFF00"/>
              </a:solidFill>
            </a:endParaRPr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997" y="1599611"/>
            <a:ext cx="3240087" cy="215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テキスト ボックス 4"/>
          <p:cNvSpPr txBox="1"/>
          <p:nvPr/>
        </p:nvSpPr>
        <p:spPr>
          <a:xfrm>
            <a:off x="696444" y="3951612"/>
            <a:ext cx="3240087" cy="8636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spAutoFit/>
          </a:bodyPr>
          <a:lstStyle/>
          <a:p>
            <a:pPr algn="ctr">
              <a:lnSpc>
                <a:spcPts val="2000"/>
              </a:lnSpc>
              <a:defRPr/>
            </a:pPr>
            <a:r>
              <a:rPr lang="en-US" altLang="ja-JP" sz="2000" dirty="0"/>
              <a:t>Renewing Communities as</a:t>
            </a:r>
          </a:p>
          <a:p>
            <a:pPr algn="ctr">
              <a:lnSpc>
                <a:spcPts val="2000"/>
              </a:lnSpc>
              <a:defRPr/>
            </a:pPr>
            <a:r>
              <a:rPr lang="en-US" altLang="ja-JP" sz="2000" dirty="0"/>
              <a:t>Sustainable Global Village</a:t>
            </a:r>
          </a:p>
          <a:p>
            <a:pPr algn="ctr">
              <a:lnSpc>
                <a:spcPts val="2000"/>
              </a:lnSpc>
              <a:defRPr/>
            </a:pPr>
            <a:r>
              <a:rPr lang="en-US" altLang="ja-JP" sz="2000" dirty="0"/>
              <a:t>Aug. 16 </a:t>
            </a:r>
            <a:r>
              <a:rPr lang="mr-IN" altLang="ja-JP" sz="2000" dirty="0"/>
              <a:t>–</a:t>
            </a:r>
            <a:r>
              <a:rPr lang="en-US" altLang="ja-JP" sz="2000" dirty="0"/>
              <a:t> 19, 1993</a:t>
            </a:r>
            <a:endParaRPr lang="ja-JP" altLang="en-US" sz="2000" dirty="0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5198" y="1909412"/>
            <a:ext cx="2082791" cy="3127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0" name="図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5825" y="0"/>
            <a:ext cx="3178175" cy="238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テキスト ボックス 1"/>
          <p:cNvSpPr txBox="1">
            <a:spLocks noChangeArrowheads="1"/>
          </p:cNvSpPr>
          <p:nvPr/>
        </p:nvSpPr>
        <p:spPr bwMode="auto">
          <a:xfrm>
            <a:off x="8214687" y="4329578"/>
            <a:ext cx="8001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" charset="0"/>
                <a:ea typeface="Osaka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" charset="0"/>
                <a:ea typeface="Osaka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" charset="0"/>
                <a:ea typeface="Osaka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" charset="0"/>
                <a:ea typeface="Osaka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" charset="0"/>
                <a:ea typeface="Osaka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ja-JP" sz="2400" dirty="0">
                <a:solidFill>
                  <a:srgbClr val="FF0000"/>
                </a:solidFill>
              </a:rPr>
              <a:t>1996</a:t>
            </a:r>
            <a:endParaRPr lang="ja-JP" altLang="en-US" sz="2400" dirty="0">
              <a:solidFill>
                <a:srgbClr val="FF0000"/>
              </a:solidFill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3857210" y="2595202"/>
            <a:ext cx="2210862" cy="954107"/>
          </a:xfrm>
          <a:prstGeom prst="rect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16200000" scaled="1"/>
            <a:tileRect/>
          </a:gradFill>
        </p:spPr>
        <p:txBody>
          <a:bodyPr wrap="none" rtlCol="0">
            <a:spAutoFit/>
          </a:bodyPr>
          <a:lstStyle/>
          <a:p>
            <a:r>
              <a:rPr kumimoji="1" lang="ja-JP" altLang="en-US" sz="2000" dirty="0">
                <a:solidFill>
                  <a:srgbClr val="495DDD"/>
                </a:solidFill>
              </a:rPr>
              <a:t>持続可能な地球村</a:t>
            </a:r>
            <a:endParaRPr kumimoji="1" lang="en-US" altLang="ja-JP" sz="2000" dirty="0">
              <a:solidFill>
                <a:srgbClr val="495DDD"/>
              </a:solidFill>
            </a:endParaRPr>
          </a:p>
          <a:p>
            <a:endParaRPr kumimoji="1" lang="en-US" altLang="ja-JP" dirty="0"/>
          </a:p>
          <a:p>
            <a:r>
              <a:rPr kumimoji="1" lang="ja-JP" altLang="en-US" dirty="0">
                <a:solidFill>
                  <a:srgbClr val="00B050"/>
                </a:solidFill>
              </a:rPr>
              <a:t>　</a:t>
            </a:r>
            <a:r>
              <a:rPr kumimoji="1" lang="ja-JP" altLang="en-US" dirty="0">
                <a:solidFill>
                  <a:srgbClr val="495DDD"/>
                </a:solidFill>
              </a:rPr>
              <a:t>コミュニティの再生</a:t>
            </a:r>
          </a:p>
        </p:txBody>
      </p:sp>
      <p:sp>
        <p:nvSpPr>
          <p:cNvPr id="7" name="横巻き 6"/>
          <p:cNvSpPr/>
          <p:nvPr/>
        </p:nvSpPr>
        <p:spPr>
          <a:xfrm>
            <a:off x="4166292" y="3812942"/>
            <a:ext cx="1769728" cy="1033272"/>
          </a:xfrm>
          <a:prstGeom prst="horizontalScroll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400"/>
              <a:t>２６年間</a:t>
            </a:r>
            <a:br>
              <a:rPr kumimoji="1" lang="en-US" altLang="ja-JP" sz="2400" dirty="0"/>
            </a:br>
            <a:r>
              <a:rPr kumimoji="1" lang="ja-JP" altLang="en-US" sz="2400" dirty="0"/>
              <a:t>ＮＰＯ活動</a:t>
            </a:r>
          </a:p>
        </p:txBody>
      </p:sp>
    </p:spTree>
    <p:extLst>
      <p:ext uri="{BB962C8B-B14F-4D97-AF65-F5344CB8AC3E}">
        <p14:creationId xmlns:p14="http://schemas.microsoft.com/office/powerpoint/2010/main" val="659260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5" grpId="0" animBg="1"/>
      <p:bldP spid="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5EE12CE-AC94-2146-8552-997586893C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0092" y="242740"/>
            <a:ext cx="6985591" cy="1143000"/>
          </a:xfrm>
        </p:spPr>
        <p:txBody>
          <a:bodyPr>
            <a:normAutofit/>
          </a:bodyPr>
          <a:lstStyle/>
          <a:p>
            <a:r>
              <a:rPr kumimoji="1" lang="ja-JP" altLang="en-US" sz="4000">
                <a:solidFill>
                  <a:srgbClr val="2812FF"/>
                </a:solidFill>
              </a:rPr>
              <a:t>国生みの３条件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61343035-40AB-E047-B316-7BD23E7817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1F17E-CEBC-2A42-8F0B-1F8C35B95941}" type="slidenum">
              <a:rPr kumimoji="1" lang="ja-JP" altLang="en-US" smtClean="0"/>
              <a:t>20</a:t>
            </a:fld>
            <a:endParaRPr kumimoji="1" lang="ja-JP" altLang="en-US"/>
          </a:p>
        </p:txBody>
      </p:sp>
      <p:graphicFrame>
        <p:nvGraphicFramePr>
          <p:cNvPr id="7" name="表 6">
            <a:extLst>
              <a:ext uri="{FF2B5EF4-FFF2-40B4-BE49-F238E27FC236}">
                <a16:creationId xmlns:a16="http://schemas.microsoft.com/office/drawing/2014/main" id="{51415445-9771-D144-A1BF-FE112AB9233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6259212"/>
              </p:ext>
            </p:extLst>
          </p:nvPr>
        </p:nvGraphicFramePr>
        <p:xfrm>
          <a:off x="180753" y="1757232"/>
          <a:ext cx="8793126" cy="4036239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158410">
                  <a:extLst>
                    <a:ext uri="{9D8B030D-6E8A-4147-A177-3AD203B41FA5}">
                      <a16:colId xmlns:a16="http://schemas.microsoft.com/office/drawing/2014/main" val="2040213335"/>
                    </a:ext>
                  </a:extLst>
                </a:gridCol>
                <a:gridCol w="2668772">
                  <a:extLst>
                    <a:ext uri="{9D8B030D-6E8A-4147-A177-3AD203B41FA5}">
                      <a16:colId xmlns:a16="http://schemas.microsoft.com/office/drawing/2014/main" val="12825176"/>
                    </a:ext>
                  </a:extLst>
                </a:gridCol>
                <a:gridCol w="3965944">
                  <a:extLst>
                    <a:ext uri="{9D8B030D-6E8A-4147-A177-3AD203B41FA5}">
                      <a16:colId xmlns:a16="http://schemas.microsoft.com/office/drawing/2014/main" val="2440675357"/>
                    </a:ext>
                  </a:extLst>
                </a:gridCol>
              </a:tblGrid>
              <a:tr h="1004945"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800">
                          <a:solidFill>
                            <a:srgbClr val="2812FF"/>
                          </a:solidFill>
                        </a:rPr>
                        <a:t>国生み</a:t>
                      </a:r>
                      <a:endParaRPr kumimoji="1" lang="en-US" altLang="ja-JP" sz="2800" dirty="0">
                        <a:solidFill>
                          <a:srgbClr val="2812FF"/>
                        </a:solidFill>
                      </a:endParaRPr>
                    </a:p>
                    <a:p>
                      <a:pPr algn="ctr"/>
                      <a:r>
                        <a:rPr kumimoji="1" lang="en-US" altLang="ja-JP" sz="2400" b="0" dirty="0">
                          <a:solidFill>
                            <a:srgbClr val="2812FF"/>
                          </a:solidFill>
                        </a:rPr>
                        <a:t>(673 – 712)</a:t>
                      </a:r>
                      <a:endParaRPr kumimoji="1" lang="ja-JP" altLang="en-US" sz="2400" b="0">
                        <a:solidFill>
                          <a:srgbClr val="2812FF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800"/>
                        <a:t>新国生み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06643863"/>
                  </a:ext>
                </a:extLst>
              </a:tr>
              <a:tr h="1021404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800"/>
                        <a:t>ビジョン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400"/>
                        <a:t>国生み神話</a:t>
                      </a:r>
                      <a:endParaRPr kumimoji="1" lang="en-US" altLang="ja-JP" sz="2400" dirty="0"/>
                    </a:p>
                    <a:p>
                      <a:pPr algn="ctr"/>
                      <a:r>
                        <a:rPr kumimoji="1" lang="ja-JP" altLang="en-US" sz="2400"/>
                        <a:t>　（古事記）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00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56683892"/>
                  </a:ext>
                </a:extLst>
              </a:tr>
              <a:tr h="1004945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800"/>
                        <a:t>法律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400"/>
                        <a:t>大宝律令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40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26356793"/>
                  </a:ext>
                </a:extLst>
              </a:tr>
              <a:tr h="1004945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800"/>
                        <a:t>公共貨幣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400"/>
                        <a:t>和同開珎</a:t>
                      </a:r>
                      <a:endParaRPr kumimoji="1" lang="en-US" altLang="ja-JP" sz="2400" dirty="0"/>
                    </a:p>
                    <a:p>
                      <a:pPr algn="ctr"/>
                      <a:r>
                        <a:rPr kumimoji="1" lang="ja-JP" altLang="en-US" sz="2000"/>
                        <a:t>（太政官札まで）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40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9943018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4248806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F2E5ECC-30CA-AE46-BD34-06F5BD5F22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ja-JP" altLang="en-US" sz="3600">
                <a:solidFill>
                  <a:srgbClr val="0081DD"/>
                </a:solidFill>
              </a:rPr>
              <a:t>「公共貨幣で新国生み」　講演内容</a:t>
            </a:r>
            <a:endParaRPr kumimoji="1" lang="ja-JP" altLang="en-US" sz="360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CFC17653-E918-514A-B563-86EDF3DB18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457200" indent="-457200">
              <a:buFont typeface="+mj-lt"/>
              <a:buAutoNum type="arabicPeriod"/>
            </a:pPr>
            <a:r>
              <a:rPr lang="ja-JP" altLang="ja-JP" sz="2400">
                <a:solidFill>
                  <a:schemeClr val="bg1">
                    <a:lumMod val="65000"/>
                  </a:schemeClr>
                </a:solidFill>
              </a:rPr>
              <a:t>古事記の国生み神話から日本初の公共貨幣</a:t>
            </a:r>
            <a:br>
              <a:rPr lang="en-US" altLang="ja-JP" sz="2400" dirty="0">
                <a:solidFill>
                  <a:schemeClr val="bg1">
                    <a:lumMod val="65000"/>
                  </a:schemeClr>
                </a:solidFill>
              </a:rPr>
            </a:br>
            <a:r>
              <a:rPr lang="ja-JP" altLang="ja-JP" sz="2400">
                <a:solidFill>
                  <a:schemeClr val="bg1">
                    <a:lumMod val="65000"/>
                  </a:schemeClr>
                </a:solidFill>
              </a:rPr>
              <a:t>「和同開珎</a:t>
            </a:r>
            <a:r>
              <a:rPr lang="en-US" altLang="ja-JP" sz="2400" dirty="0">
                <a:solidFill>
                  <a:schemeClr val="bg1">
                    <a:lumMod val="65000"/>
                  </a:schemeClr>
                </a:solidFill>
              </a:rPr>
              <a:t> (708)</a:t>
            </a:r>
            <a:r>
              <a:rPr lang="ja-JP" altLang="ja-JP" sz="2400">
                <a:solidFill>
                  <a:schemeClr val="bg1">
                    <a:lumMod val="65000"/>
                  </a:schemeClr>
                </a:solidFill>
              </a:rPr>
              <a:t>」による国生み</a:t>
            </a:r>
            <a:r>
              <a:rPr lang="en-US" altLang="ja-JP" sz="2400" dirty="0">
                <a:solidFill>
                  <a:schemeClr val="bg1">
                    <a:lumMod val="65000"/>
                  </a:schemeClr>
                </a:solidFill>
              </a:rPr>
              <a:t>(</a:t>
            </a:r>
            <a:r>
              <a:rPr lang="ja-JP" altLang="ja-JP" sz="2400">
                <a:solidFill>
                  <a:schemeClr val="bg1">
                    <a:lumMod val="65000"/>
                  </a:schemeClr>
                </a:solidFill>
              </a:rPr>
              <a:t>奈良平城京）へ</a:t>
            </a:r>
            <a:br>
              <a:rPr lang="en-US" altLang="ja-JP" sz="2400" dirty="0"/>
            </a:br>
            <a:endParaRPr lang="ja-JP" altLang="ja-JP" sz="2400"/>
          </a:p>
          <a:p>
            <a:pPr marL="457200" indent="-457200">
              <a:buFont typeface="+mj-lt"/>
              <a:buAutoNum type="arabicPeriod"/>
            </a:pPr>
            <a:r>
              <a:rPr lang="ja-JP" altLang="ja-JP" sz="2400">
                <a:solidFill>
                  <a:srgbClr val="2812FF"/>
                </a:solidFill>
              </a:rPr>
              <a:t>日本銀行(1882) の債務貨幣による国盗り</a:t>
            </a:r>
            <a:br>
              <a:rPr lang="en-US" altLang="ja-JP" sz="2400" dirty="0">
                <a:solidFill>
                  <a:srgbClr val="2812FF"/>
                </a:solidFill>
              </a:rPr>
            </a:br>
            <a:r>
              <a:rPr lang="ja-JP" altLang="ja-JP" sz="2400">
                <a:solidFill>
                  <a:srgbClr val="2812FF"/>
                </a:solidFill>
              </a:rPr>
              <a:t>（明治維新から現在まで１５０年間）</a:t>
            </a:r>
            <a:endParaRPr lang="en-US" altLang="ja-JP" sz="2400" dirty="0">
              <a:solidFill>
                <a:srgbClr val="2812FF"/>
              </a:solidFill>
            </a:endParaRPr>
          </a:p>
          <a:p>
            <a:pPr marL="457200" indent="-457200">
              <a:buFont typeface="+mj-lt"/>
              <a:buAutoNum type="arabicPeriod"/>
            </a:pPr>
            <a:endParaRPr lang="ja-JP" altLang="ja-JP" sz="2400"/>
          </a:p>
          <a:p>
            <a:pPr marL="457200" indent="-457200">
              <a:buFont typeface="+mj-lt"/>
              <a:buAutoNum type="arabicPeriod"/>
            </a:pPr>
            <a:r>
              <a:rPr lang="ja-JP" altLang="ja-JP" sz="2400">
                <a:solidFill>
                  <a:schemeClr val="bg1">
                    <a:lumMod val="65000"/>
                  </a:schemeClr>
                </a:solidFill>
              </a:rPr>
              <a:t>世界初の電子公共貨幣ＥＰＭによる</a:t>
            </a:r>
            <a:br>
              <a:rPr lang="en-US" altLang="ja-JP" sz="2400" dirty="0">
                <a:solidFill>
                  <a:schemeClr val="bg1">
                    <a:lumMod val="65000"/>
                  </a:schemeClr>
                </a:solidFill>
              </a:rPr>
            </a:br>
            <a:r>
              <a:rPr lang="ja-JP" altLang="ja-JP" sz="2400">
                <a:solidFill>
                  <a:schemeClr val="bg1">
                    <a:lumMod val="65000"/>
                  </a:schemeClr>
                </a:solidFill>
              </a:rPr>
              <a:t>新国生み（ポスト平成の和同開珎）</a:t>
            </a:r>
            <a:endParaRPr lang="en-US" altLang="ja-JP" sz="2400" dirty="0">
              <a:solidFill>
                <a:schemeClr val="bg1">
                  <a:lumMod val="65000"/>
                </a:schemeClr>
              </a:solidFill>
            </a:endParaRPr>
          </a:p>
          <a:p>
            <a:pPr marL="457200" indent="-457200">
              <a:buFont typeface="+mj-lt"/>
              <a:buAutoNum type="arabicPeriod"/>
            </a:pPr>
            <a:endParaRPr lang="ja-JP" altLang="ja-JP" sz="2400">
              <a:solidFill>
                <a:schemeClr val="bg1">
                  <a:lumMod val="65000"/>
                </a:schemeClr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ja-JP" altLang="ja-JP" sz="2400">
                <a:solidFill>
                  <a:schemeClr val="bg1">
                    <a:lumMod val="65000"/>
                  </a:schemeClr>
                </a:solidFill>
              </a:rPr>
              <a:t>ＥPMトークン「新国生み」の実証実験から始めよう</a:t>
            </a:r>
            <a:br>
              <a:rPr lang="en-US" altLang="ja-JP" sz="2400" dirty="0">
                <a:solidFill>
                  <a:schemeClr val="bg1">
                    <a:lumMod val="65000"/>
                  </a:schemeClr>
                </a:solidFill>
              </a:rPr>
            </a:br>
            <a:r>
              <a:rPr lang="ja-JP" altLang="ja-JP" sz="2400">
                <a:solidFill>
                  <a:schemeClr val="bg1">
                    <a:lumMod val="65000"/>
                  </a:schemeClr>
                </a:solidFill>
              </a:rPr>
              <a:t>（新しい天孫降臨！）</a:t>
            </a:r>
            <a:br>
              <a:rPr lang="en-US" altLang="ja-JP" sz="2400" dirty="0"/>
            </a:br>
            <a:r>
              <a:rPr lang="ja-JP" altLang="en-US" sz="2400"/>
              <a:t>　</a:t>
            </a:r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9A2F7242-2D5E-6A40-BA88-F08853C9A9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1F17E-CEBC-2A42-8F0B-1F8C35B95941}" type="slidenum">
              <a:rPr kumimoji="1" lang="ja-JP" altLang="en-US" smtClean="0"/>
              <a:t>21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8312056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スライド番号プレースホルダー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1F17E-CEBC-2A42-8F0B-1F8C35B95941}" type="slidenum">
              <a:rPr kumimoji="1" lang="ja-JP" altLang="en-US" smtClean="0"/>
              <a:t>22</a:t>
            </a:fld>
            <a:endParaRPr kumimoji="1" lang="ja-JP" altLang="en-US"/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62025A2D-C635-7B42-A7FA-CF8D20471494}"/>
              </a:ext>
            </a:extLst>
          </p:cNvPr>
          <p:cNvSpPr txBox="1"/>
          <p:nvPr/>
        </p:nvSpPr>
        <p:spPr>
          <a:xfrm>
            <a:off x="0" y="0"/>
            <a:ext cx="9144000" cy="1336263"/>
          </a:xfrm>
          <a:prstGeom prst="rect">
            <a:avLst/>
          </a:pr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16200000" scaled="1"/>
            <a:tileRect/>
          </a:gradFill>
        </p:spPr>
        <p:txBody>
          <a:bodyPr wrap="square" rtlCol="0">
            <a:spAutoFit/>
          </a:bodyPr>
          <a:lstStyle/>
          <a:p>
            <a:pPr algn="ctr">
              <a:lnSpc>
                <a:spcPts val="2520"/>
              </a:lnSpc>
            </a:pPr>
            <a:endParaRPr lang="en-US" altLang="ja-JP" sz="3600" dirty="0"/>
          </a:p>
          <a:p>
            <a:pPr algn="ctr"/>
            <a:r>
              <a:rPr lang="en-US" altLang="ja-JP" sz="3200" dirty="0"/>
              <a:t>2.</a:t>
            </a:r>
            <a:r>
              <a:rPr lang="en-US" altLang="ja-JP" sz="2800" dirty="0"/>
              <a:t> </a:t>
            </a:r>
            <a:r>
              <a:rPr lang="ja-JP" altLang="ja-JP" sz="2800"/>
              <a:t>日本銀行(1882) の債務貨幣による国盗り</a:t>
            </a:r>
            <a:br>
              <a:rPr lang="en-US" altLang="ja-JP" sz="2800" dirty="0"/>
            </a:br>
            <a:r>
              <a:rPr lang="ja-JP" altLang="ja-JP" sz="2800"/>
              <a:t>（明治維新から現在まで１５０年間）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5AECD4DD-8B41-5248-A537-B5F09C534B46}"/>
              </a:ext>
            </a:extLst>
          </p:cNvPr>
          <p:cNvSpPr txBox="1"/>
          <p:nvPr/>
        </p:nvSpPr>
        <p:spPr>
          <a:xfrm>
            <a:off x="817788" y="1828631"/>
            <a:ext cx="8419292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/>
              <a:t>1867</a:t>
            </a:r>
            <a:r>
              <a:rPr lang="ja-JP" altLang="en-US" sz="2000"/>
              <a:t>年　坂本龍馬暗殺、大政奉還・王政復古</a:t>
            </a:r>
            <a:endParaRPr lang="en-US" altLang="ja-JP" sz="2000" dirty="0"/>
          </a:p>
          <a:p>
            <a:r>
              <a:rPr lang="en-US" altLang="ja-JP" sz="2000" dirty="0"/>
              <a:t>1868</a:t>
            </a:r>
            <a:r>
              <a:rPr lang="ja-JP" altLang="en-US" sz="2000"/>
              <a:t>年　明治元年、</a:t>
            </a:r>
            <a:r>
              <a:rPr lang="ja-JP" altLang="en-US" sz="2000">
                <a:solidFill>
                  <a:srgbClr val="FF0000"/>
                </a:solidFill>
              </a:rPr>
              <a:t>太政官札</a:t>
            </a:r>
            <a:r>
              <a:rPr lang="ja-JP" altLang="en-US" sz="2000"/>
              <a:t>（金札、不換紙幣）</a:t>
            </a:r>
            <a:br>
              <a:rPr lang="en-US" altLang="ja-JP" sz="2000" dirty="0"/>
            </a:br>
            <a:r>
              <a:rPr lang="en-US" altLang="ja-JP" sz="2000" dirty="0"/>
              <a:t>1871</a:t>
            </a:r>
            <a:r>
              <a:rPr lang="ja-JP" altLang="en-US" sz="2000"/>
              <a:t>年　新貨条例　金貨の金本位制（両</a:t>
            </a:r>
            <a:r>
              <a:rPr lang="en-US" altLang="ja-JP" sz="2000" dirty="0"/>
              <a:t> </a:t>
            </a:r>
            <a:r>
              <a:rPr lang="en-US" altLang="ja-JP" sz="2000" dirty="0">
                <a:sym typeface="Wingdings" pitchFamily="2" charset="2"/>
              </a:rPr>
              <a:t> </a:t>
            </a:r>
            <a:r>
              <a:rPr lang="ja-JP" altLang="en-US" sz="2000">
                <a:sym typeface="Wingdings" pitchFamily="2" charset="2"/>
              </a:rPr>
              <a:t>円、１両＝１円）</a:t>
            </a:r>
            <a:endParaRPr lang="en-US" altLang="ja-JP" sz="2000" dirty="0">
              <a:sym typeface="Wingdings" pitchFamily="2" charset="2"/>
            </a:endParaRPr>
          </a:p>
          <a:p>
            <a:r>
              <a:rPr lang="en-US" altLang="ja-JP" sz="2000" dirty="0">
                <a:sym typeface="Wingdings" pitchFamily="2" charset="2"/>
              </a:rPr>
              <a:t>1872</a:t>
            </a:r>
            <a:r>
              <a:rPr lang="ja-JP" altLang="en-US" sz="2000">
                <a:sym typeface="Wingdings" pitchFamily="2" charset="2"/>
              </a:rPr>
              <a:t>年　国立銀行条例（太政官布告）：民間銀行に貨幣発行権付与</a:t>
            </a:r>
            <a:br>
              <a:rPr lang="en-US" altLang="ja-JP" sz="2000" dirty="0">
                <a:sym typeface="Wingdings" pitchFamily="2" charset="2"/>
              </a:rPr>
            </a:br>
            <a:r>
              <a:rPr lang="ja-JP" altLang="en-US" sz="1600">
                <a:sym typeface="Wingdings" pitchFamily="2" charset="2"/>
              </a:rPr>
              <a:t>（明治</a:t>
            </a:r>
            <a:r>
              <a:rPr lang="en-US" altLang="ja-JP" sz="1600" dirty="0">
                <a:sym typeface="Wingdings" pitchFamily="2" charset="2"/>
              </a:rPr>
              <a:t>5</a:t>
            </a:r>
            <a:r>
              <a:rPr lang="ja-JP" altLang="en-US" sz="1600">
                <a:sym typeface="Wingdings" pitchFamily="2" charset="2"/>
              </a:rPr>
              <a:t>年） </a:t>
            </a:r>
            <a:r>
              <a:rPr lang="ja-JP" altLang="en-US" sz="2000">
                <a:sym typeface="Wingdings" pitchFamily="2" charset="2"/>
              </a:rPr>
              <a:t>東京第一国立銀行　（以後</a:t>
            </a:r>
            <a:r>
              <a:rPr lang="en-US" altLang="ja-JP" sz="2000" dirty="0">
                <a:sym typeface="Wingdings" pitchFamily="2" charset="2"/>
              </a:rPr>
              <a:t>3</a:t>
            </a:r>
            <a:r>
              <a:rPr lang="ja-JP" altLang="en-US" sz="2000">
                <a:sym typeface="Wingdings" pitchFamily="2" charset="2"/>
              </a:rPr>
              <a:t>年のうちに第１５３銀行まで設立）</a:t>
            </a:r>
            <a:endParaRPr lang="en-US" altLang="ja-JP" sz="2000" dirty="0">
              <a:sym typeface="Wingdings" pitchFamily="2" charset="2"/>
            </a:endParaRPr>
          </a:p>
          <a:p>
            <a:r>
              <a:rPr lang="en-US" altLang="ja-JP" sz="2000" dirty="0"/>
              <a:t>1873</a:t>
            </a:r>
            <a:r>
              <a:rPr lang="ja-JP" altLang="en-US" sz="2000"/>
              <a:t>年　</a:t>
            </a:r>
            <a:r>
              <a:rPr lang="ja-JP" altLang="en-US" sz="2000">
                <a:solidFill>
                  <a:srgbClr val="FF0000"/>
                </a:solidFill>
              </a:rPr>
              <a:t>金札</a:t>
            </a:r>
            <a:r>
              <a:rPr lang="ja-JP" altLang="en-US">
                <a:solidFill>
                  <a:srgbClr val="FF0000"/>
                </a:solidFill>
              </a:rPr>
              <a:t>（太政官札）</a:t>
            </a:r>
            <a:r>
              <a:rPr lang="ja-JP" altLang="en-US" sz="2000">
                <a:solidFill>
                  <a:srgbClr val="FF0000"/>
                </a:solidFill>
              </a:rPr>
              <a:t>交換</a:t>
            </a:r>
            <a:r>
              <a:rPr lang="ja-JP" altLang="en-US" sz="2000"/>
              <a:t>公債証書条例</a:t>
            </a:r>
            <a:br>
              <a:rPr lang="en-US" altLang="ja-JP" sz="2000" dirty="0"/>
            </a:br>
            <a:r>
              <a:rPr lang="ja-JP" altLang="en-US" sz="1600"/>
              <a:t>（明治</a:t>
            </a:r>
            <a:r>
              <a:rPr lang="en-US" altLang="ja-JP" sz="1600" dirty="0"/>
              <a:t>6</a:t>
            </a:r>
            <a:r>
              <a:rPr lang="ja-JP" altLang="en-US" sz="1600"/>
              <a:t>年） </a:t>
            </a:r>
            <a:r>
              <a:rPr lang="ja-JP" altLang="en-US" sz="2000"/>
              <a:t>政府紙幣と引き換えに、６％利付金札引替公債証書、</a:t>
            </a:r>
            <a:r>
              <a:rPr lang="ja-JP" altLang="en-US" sz="2000">
                <a:solidFill>
                  <a:srgbClr val="FF0000"/>
                </a:solidFill>
              </a:rPr>
              <a:t>銀行券を発行</a:t>
            </a:r>
            <a:br>
              <a:rPr lang="en-US" altLang="ja-JP" sz="2000" dirty="0"/>
            </a:br>
            <a:r>
              <a:rPr lang="en-US" altLang="ja-JP" sz="2000" dirty="0"/>
              <a:t>1879</a:t>
            </a:r>
            <a:r>
              <a:rPr lang="ja-JP" altLang="en-US" sz="2000"/>
              <a:t>年</a:t>
            </a:r>
            <a:r>
              <a:rPr lang="ja-JP" altLang="en-US" sz="1600"/>
              <a:t>（明治</a:t>
            </a:r>
            <a:r>
              <a:rPr lang="en-US" altLang="ja-JP" sz="1600" dirty="0"/>
              <a:t>12</a:t>
            </a:r>
            <a:r>
              <a:rPr lang="ja-JP" altLang="en-US" sz="1600"/>
              <a:t>年）</a:t>
            </a:r>
            <a:r>
              <a:rPr lang="ja-JP" altLang="en-US" sz="2000"/>
              <a:t>までに新紙幣や公債証書と交換</a:t>
            </a:r>
            <a:br>
              <a:rPr lang="en-US" altLang="ja-JP" sz="2000" dirty="0"/>
            </a:br>
            <a:r>
              <a:rPr lang="en-US" altLang="ja-JP" sz="2000" dirty="0"/>
              <a:t>1882</a:t>
            </a:r>
            <a:r>
              <a:rPr lang="ja-JP" altLang="en-US" sz="2000"/>
              <a:t>年</a:t>
            </a:r>
            <a:r>
              <a:rPr lang="ja-JP" altLang="en-US" sz="1600"/>
              <a:t>（明治</a:t>
            </a:r>
            <a:r>
              <a:rPr lang="en-US" altLang="ja-JP" sz="1600" dirty="0"/>
              <a:t>15</a:t>
            </a:r>
            <a:r>
              <a:rPr lang="ja-JP" altLang="en-US" sz="1600"/>
              <a:t>年）</a:t>
            </a:r>
            <a:r>
              <a:rPr lang="ja-JP" altLang="en-US" sz="2000">
                <a:solidFill>
                  <a:srgbClr val="FF0000"/>
                </a:solidFill>
              </a:rPr>
              <a:t>日本銀行条例</a:t>
            </a:r>
            <a:r>
              <a:rPr lang="ja-JP" altLang="en-US" sz="2000"/>
              <a:t>、松方正義（薩摩藩）　</a:t>
            </a:r>
            <a:r>
              <a:rPr lang="ja-JP" altLang="en-US" sz="2000" u="sng">
                <a:solidFill>
                  <a:srgbClr val="FF0000"/>
                </a:solidFill>
              </a:rPr>
              <a:t>銀行券発行を独占</a:t>
            </a:r>
            <a:endParaRPr lang="en-US" altLang="ja-JP" sz="2000" u="sng" dirty="0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6648E3DC-738A-1840-89F4-C2D953D0F6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3200" y="5027410"/>
            <a:ext cx="2161756" cy="1435911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62B5A3A5-834C-4A4E-9F98-EB703CCD52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8097" y="5008921"/>
            <a:ext cx="2938182" cy="1454400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29010DE2-1F53-7645-B5BF-7DD5CEB4FF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13906" y="5008921"/>
            <a:ext cx="2911667" cy="1822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5453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62025A2D-C635-7B42-A7FA-CF8D20471494}"/>
              </a:ext>
            </a:extLst>
          </p:cNvPr>
          <p:cNvSpPr txBox="1"/>
          <p:nvPr/>
        </p:nvSpPr>
        <p:spPr>
          <a:xfrm>
            <a:off x="0" y="0"/>
            <a:ext cx="9144000" cy="1336263"/>
          </a:xfrm>
          <a:prstGeom prst="rect">
            <a:avLst/>
          </a:pr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16200000" scaled="1"/>
            <a:tileRect/>
          </a:gradFill>
        </p:spPr>
        <p:txBody>
          <a:bodyPr wrap="square" rtlCol="0">
            <a:spAutoFit/>
          </a:bodyPr>
          <a:lstStyle/>
          <a:p>
            <a:pPr algn="ctr">
              <a:lnSpc>
                <a:spcPts val="2520"/>
              </a:lnSpc>
            </a:pPr>
            <a:endParaRPr lang="en-US" altLang="ja-JP" sz="3600" dirty="0"/>
          </a:p>
          <a:p>
            <a:pPr algn="ctr"/>
            <a:r>
              <a:rPr lang="en-US" altLang="ja-JP" sz="3200" dirty="0"/>
              <a:t>2.</a:t>
            </a:r>
            <a:r>
              <a:rPr lang="en-US" altLang="ja-JP" sz="2800" dirty="0"/>
              <a:t> </a:t>
            </a:r>
            <a:r>
              <a:rPr lang="ja-JP" altLang="ja-JP" sz="2800"/>
              <a:t>日本銀行(1882) の債務貨幣による国盗り</a:t>
            </a:r>
            <a:br>
              <a:rPr lang="en-US" altLang="ja-JP" sz="2800" dirty="0"/>
            </a:br>
            <a:r>
              <a:rPr lang="ja-JP" altLang="ja-JP" sz="2800"/>
              <a:t>（明治維新から現在まで１５０年間）</a:t>
            </a: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A536A644-26D3-A04B-8961-C71A8791A0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600" y="1688115"/>
            <a:ext cx="7723600" cy="4668235"/>
          </a:xfrm>
          <a:prstGeom prst="rect">
            <a:avLst/>
          </a:prstGeom>
        </p:spPr>
      </p:pic>
      <p:cxnSp>
        <p:nvCxnSpPr>
          <p:cNvPr id="5" name="直線コネクタ 4">
            <a:extLst>
              <a:ext uri="{FF2B5EF4-FFF2-40B4-BE49-F238E27FC236}">
                <a16:creationId xmlns:a16="http://schemas.microsoft.com/office/drawing/2014/main" id="{E8D879F9-830F-F94E-8930-7AD7FC1A22C9}"/>
              </a:ext>
            </a:extLst>
          </p:cNvPr>
          <p:cNvCxnSpPr/>
          <p:nvPr/>
        </p:nvCxnSpPr>
        <p:spPr>
          <a:xfrm>
            <a:off x="799200" y="3009600"/>
            <a:ext cx="57384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直線コネクタ 12">
            <a:extLst>
              <a:ext uri="{FF2B5EF4-FFF2-40B4-BE49-F238E27FC236}">
                <a16:creationId xmlns:a16="http://schemas.microsoft.com/office/drawing/2014/main" id="{AAB30CB5-B789-D047-B033-B03A2327845C}"/>
              </a:ext>
            </a:extLst>
          </p:cNvPr>
          <p:cNvCxnSpPr/>
          <p:nvPr/>
        </p:nvCxnSpPr>
        <p:spPr>
          <a:xfrm>
            <a:off x="813600" y="3284400"/>
            <a:ext cx="57384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直線コネクタ 13">
            <a:extLst>
              <a:ext uri="{FF2B5EF4-FFF2-40B4-BE49-F238E27FC236}">
                <a16:creationId xmlns:a16="http://schemas.microsoft.com/office/drawing/2014/main" id="{8CFFFAF6-8FF0-4544-B183-8A1E7984F714}"/>
              </a:ext>
            </a:extLst>
          </p:cNvPr>
          <p:cNvCxnSpPr/>
          <p:nvPr/>
        </p:nvCxnSpPr>
        <p:spPr>
          <a:xfrm>
            <a:off x="814800" y="5955600"/>
            <a:ext cx="57384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58AF8BCE-0248-044D-BFDA-E2640641620A}"/>
              </a:ext>
            </a:extLst>
          </p:cNvPr>
          <p:cNvSpPr txBox="1"/>
          <p:nvPr/>
        </p:nvSpPr>
        <p:spPr>
          <a:xfrm>
            <a:off x="878400" y="6387299"/>
            <a:ext cx="50834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/>
              <a:t>米国連邦準備制度</a:t>
            </a:r>
            <a:r>
              <a:rPr kumimoji="1" lang="en-US" altLang="ja-JP" dirty="0"/>
              <a:t>(FRB)</a:t>
            </a:r>
            <a:r>
              <a:rPr kumimoji="1" lang="ja-JP" altLang="en-US"/>
              <a:t>　</a:t>
            </a:r>
            <a:r>
              <a:rPr kumimoji="1" lang="en-US" altLang="ja-JP" dirty="0"/>
              <a:t>   </a:t>
            </a:r>
            <a:r>
              <a:rPr kumimoji="1" lang="ja-JP" altLang="en-US"/>
              <a:t>　</a:t>
            </a:r>
            <a:r>
              <a:rPr kumimoji="1" lang="en-US" altLang="ja-JP" sz="1600" dirty="0"/>
              <a:t>1913</a:t>
            </a:r>
            <a:r>
              <a:rPr kumimoji="1" lang="ja-JP" altLang="en-US" sz="1600"/>
              <a:t>                       </a:t>
            </a:r>
            <a:r>
              <a:rPr kumimoji="1" lang="en-US" altLang="ja-JP" sz="1600" dirty="0"/>
              <a:t>   </a:t>
            </a:r>
            <a:r>
              <a:rPr kumimoji="1" lang="ja-JP" altLang="en-US" sz="1600"/>
              <a:t>  </a:t>
            </a:r>
            <a:r>
              <a:rPr kumimoji="1" lang="en-US" altLang="ja-JP" sz="1600" dirty="0"/>
              <a:t>1913</a:t>
            </a:r>
          </a:p>
          <a:p>
            <a:endParaRPr kumimoji="1" lang="en-US" altLang="ja-JP" dirty="0"/>
          </a:p>
        </p:txBody>
      </p:sp>
      <p:cxnSp>
        <p:nvCxnSpPr>
          <p:cNvPr id="10" name="直線コネクタ 9">
            <a:extLst>
              <a:ext uri="{FF2B5EF4-FFF2-40B4-BE49-F238E27FC236}">
                <a16:creationId xmlns:a16="http://schemas.microsoft.com/office/drawing/2014/main" id="{DF12E36C-D347-1E46-AB45-71EA17BF8DF8}"/>
              </a:ext>
            </a:extLst>
          </p:cNvPr>
          <p:cNvCxnSpPr/>
          <p:nvPr/>
        </p:nvCxnSpPr>
        <p:spPr>
          <a:xfrm>
            <a:off x="722103" y="6746635"/>
            <a:ext cx="57384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9330296A-3EA4-FE45-B2BD-61E3738D7380}"/>
              </a:ext>
            </a:extLst>
          </p:cNvPr>
          <p:cNvSpPr/>
          <p:nvPr/>
        </p:nvSpPr>
        <p:spPr>
          <a:xfrm>
            <a:off x="5194662" y="1344634"/>
            <a:ext cx="3191691" cy="70788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ja-JP" altLang="en-US" sz="2000" b="1">
                <a:solidFill>
                  <a:srgbClr val="FF0000"/>
                </a:solidFill>
              </a:rPr>
              <a:t>債務貨幣の歴史：</a:t>
            </a:r>
            <a:endParaRPr lang="en-US" altLang="ja-JP" sz="2000" b="1" dirty="0">
              <a:solidFill>
                <a:srgbClr val="FF0000"/>
              </a:solidFill>
            </a:endParaRPr>
          </a:p>
          <a:p>
            <a:pPr algn="ctr"/>
            <a:r>
              <a:rPr lang="ja-JP" altLang="en-US" sz="2000" b="1">
                <a:solidFill>
                  <a:srgbClr val="FF0000"/>
                </a:solidFill>
              </a:rPr>
              <a:t>「１％による国盗り物語」</a:t>
            </a:r>
          </a:p>
        </p:txBody>
      </p:sp>
    </p:spTree>
    <p:extLst>
      <p:ext uri="{BB962C8B-B14F-4D97-AF65-F5344CB8AC3E}">
        <p14:creationId xmlns:p14="http://schemas.microsoft.com/office/powerpoint/2010/main" val="2278655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9BDEE76-8AAA-B645-8DEA-01D8E52CE9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1942" y="214036"/>
            <a:ext cx="3923871" cy="639762"/>
          </a:xfrm>
        </p:spPr>
        <p:txBody>
          <a:bodyPr>
            <a:normAutofit/>
          </a:bodyPr>
          <a:lstStyle/>
          <a:p>
            <a:r>
              <a:rPr kumimoji="1" lang="ja-JP" altLang="en-US" sz="3200"/>
              <a:t>米国</a:t>
            </a:r>
            <a:r>
              <a:rPr lang="ja-JP" altLang="en-US" sz="3200"/>
              <a:t>の</a:t>
            </a:r>
            <a:r>
              <a:rPr kumimoji="1" lang="ja-JP" altLang="en-US" sz="3200"/>
              <a:t>「国盗り」物語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82BE5D81-E7E0-D34A-9A40-B6E377382F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1F17E-CEBC-2A42-8F0B-1F8C35B95941}" type="slidenum">
              <a:rPr kumimoji="1" lang="ja-JP" altLang="en-US" smtClean="0"/>
              <a:t>24</a:t>
            </a:fld>
            <a:endParaRPr kumimoji="1" lang="ja-JP" altLang="en-US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D684B710-5281-554B-91FB-CEE42AE5AF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187" y="3748593"/>
            <a:ext cx="2633765" cy="2281787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F7CF3C99-D714-5F47-887A-B011C3AD32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4891" y="411812"/>
            <a:ext cx="2635224" cy="1111973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0F23E8A1-6AA8-134B-AA4E-D736B8F696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03873" y="2810099"/>
            <a:ext cx="1231900" cy="1638300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99CEA83A-3AF5-6C4C-A095-42E05335E5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50468" y="2891743"/>
            <a:ext cx="2044700" cy="990600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3582549E-919E-9B46-89CD-E7FD0DA4E8E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11336" y="1679389"/>
            <a:ext cx="2562335" cy="1130710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9EC84DDE-9591-5043-AF45-589C534839E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47423" y="1356036"/>
            <a:ext cx="1536700" cy="1320800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3CF32833-9E1C-F941-AE3F-CF69D5BC320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59267" y="3997792"/>
            <a:ext cx="4010180" cy="2983455"/>
          </a:xfrm>
          <a:prstGeom prst="rect">
            <a:avLst/>
          </a:prstGeom>
        </p:spPr>
      </p:pic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876D264F-6406-DF45-B51A-1DBD61BE04C8}"/>
              </a:ext>
            </a:extLst>
          </p:cNvPr>
          <p:cNvSpPr txBox="1"/>
          <p:nvPr/>
        </p:nvSpPr>
        <p:spPr>
          <a:xfrm>
            <a:off x="8442821" y="1172078"/>
            <a:ext cx="615553" cy="180434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eaVert" wrap="none" rtlCol="0">
            <a:spAutoFit/>
          </a:bodyPr>
          <a:lstStyle/>
          <a:p>
            <a:r>
              <a:rPr lang="ja-JP" altLang="en-US" sz="1400"/>
              <a:t>　ケネディ大統領暗殺</a:t>
            </a:r>
            <a:endParaRPr lang="en-US" altLang="ja-JP" sz="1400" dirty="0"/>
          </a:p>
          <a:p>
            <a:r>
              <a:rPr lang="ja-JP" altLang="en-US" sz="1400"/>
              <a:t>　１９６３年　</a:t>
            </a:r>
            <a:endParaRPr lang="en-US" altLang="ja-JP" sz="1400" dirty="0"/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AF90BABE-8CC3-D145-BA19-E50B55C16E11}"/>
              </a:ext>
            </a:extLst>
          </p:cNvPr>
          <p:cNvSpPr txBox="1"/>
          <p:nvPr/>
        </p:nvSpPr>
        <p:spPr>
          <a:xfrm>
            <a:off x="5035844" y="1523785"/>
            <a:ext cx="615553" cy="192937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eaVert" wrap="none" rtlCol="0">
            <a:spAutoFit/>
          </a:bodyPr>
          <a:lstStyle/>
          <a:p>
            <a:r>
              <a:rPr lang="ja-JP" altLang="en-US" sz="1400"/>
              <a:t>　リンカーン大統領暗殺</a:t>
            </a:r>
            <a:endParaRPr lang="en-US" altLang="ja-JP" sz="1400" dirty="0"/>
          </a:p>
          <a:p>
            <a:r>
              <a:rPr lang="ja-JP" altLang="en-US" sz="1400"/>
              <a:t>　１８６５年</a:t>
            </a:r>
            <a:endParaRPr lang="en-US" altLang="ja-JP" sz="1400" dirty="0"/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83E2F1DD-AA11-6446-8468-7131DB22BF8D}"/>
              </a:ext>
            </a:extLst>
          </p:cNvPr>
          <p:cNvSpPr txBox="1"/>
          <p:nvPr/>
        </p:nvSpPr>
        <p:spPr>
          <a:xfrm>
            <a:off x="83356" y="2522085"/>
            <a:ext cx="3331361" cy="116955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ja-JP" altLang="en-US" sz="1400"/>
              <a:t>アメリカ合衆国独立宣言</a:t>
            </a:r>
            <a:r>
              <a:rPr lang="en-US" altLang="ja-JP" sz="1400" dirty="0"/>
              <a:t> 1776</a:t>
            </a:r>
            <a:r>
              <a:rPr lang="ja-JP" altLang="en-US" sz="1400"/>
              <a:t>年</a:t>
            </a:r>
            <a:r>
              <a:rPr lang="en-US" altLang="ja-JP" sz="1400" dirty="0"/>
              <a:t>7</a:t>
            </a:r>
            <a:r>
              <a:rPr lang="ja-JP" altLang="en-US" sz="1400"/>
              <a:t>月</a:t>
            </a:r>
            <a:r>
              <a:rPr lang="en-US" altLang="ja-JP" sz="1400" dirty="0"/>
              <a:t>4</a:t>
            </a:r>
            <a:r>
              <a:rPr lang="ja-JP" altLang="en-US" sz="1400"/>
              <a:t>日</a:t>
            </a:r>
            <a:endParaRPr lang="en-US" altLang="ja-JP" sz="1400" dirty="0"/>
          </a:p>
          <a:p>
            <a:r>
              <a:rPr lang="ja-JP" altLang="en-US" sz="1400"/>
              <a:t>第一合衆国銀行　</a:t>
            </a:r>
            <a:r>
              <a:rPr lang="en-US" altLang="ja-JP" sz="1400" dirty="0"/>
              <a:t>(1791-1811)</a:t>
            </a:r>
            <a:r>
              <a:rPr lang="ja-JP" altLang="en-US" sz="1400"/>
              <a:t> </a:t>
            </a:r>
            <a:r>
              <a:rPr lang="ja-JP" altLang="en-US" sz="1400">
                <a:solidFill>
                  <a:srgbClr val="FF0000"/>
                </a:solidFill>
              </a:rPr>
              <a:t>中央銀行</a:t>
            </a:r>
            <a:endParaRPr kumimoji="1" lang="en-US" altLang="ja-JP" sz="1400" dirty="0">
              <a:solidFill>
                <a:srgbClr val="FF0000"/>
              </a:solidFill>
            </a:endParaRPr>
          </a:p>
          <a:p>
            <a:r>
              <a:rPr kumimoji="1" lang="ja-JP" altLang="en-US" sz="1400"/>
              <a:t>第二合衆国銀行　</a:t>
            </a:r>
            <a:r>
              <a:rPr kumimoji="1" lang="en-US" altLang="ja-JP" sz="1400" dirty="0"/>
              <a:t>(1816-1836)</a:t>
            </a:r>
            <a:r>
              <a:rPr kumimoji="1" lang="ja-JP" altLang="en-US" sz="1400"/>
              <a:t> </a:t>
            </a:r>
            <a:r>
              <a:rPr kumimoji="1" lang="ja-JP" altLang="en-US" sz="1400">
                <a:solidFill>
                  <a:srgbClr val="FF0000"/>
                </a:solidFill>
              </a:rPr>
              <a:t>中央銀行</a:t>
            </a:r>
            <a:endParaRPr kumimoji="1" lang="en-US" altLang="ja-JP" sz="1400" dirty="0">
              <a:solidFill>
                <a:srgbClr val="FF0000"/>
              </a:solidFill>
            </a:endParaRPr>
          </a:p>
          <a:p>
            <a:r>
              <a:rPr lang="ja-JP" altLang="en-US" sz="1400"/>
              <a:t>アンドリュー・ジャクソン第７代大統領</a:t>
            </a:r>
            <a:endParaRPr lang="en-US" altLang="ja-JP" sz="1400" dirty="0"/>
          </a:p>
          <a:p>
            <a:r>
              <a:rPr kumimoji="1" lang="en-US" altLang="ja-JP" sz="1400" dirty="0"/>
              <a:t>  </a:t>
            </a:r>
            <a:r>
              <a:rPr kumimoji="1" lang="ja-JP" altLang="en-US" sz="1400"/>
              <a:t>暗殺未遂</a:t>
            </a:r>
            <a:r>
              <a:rPr lang="en-US" altLang="ja-JP" sz="1400" dirty="0"/>
              <a:t> 1835</a:t>
            </a:r>
            <a:r>
              <a:rPr lang="ja-JP" altLang="en-US" sz="1400"/>
              <a:t>年</a:t>
            </a:r>
            <a:endParaRPr kumimoji="1" lang="ja-JP" altLang="en-US" sz="1400"/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C050FC3D-8552-CC4A-B9C6-C31AF02C7956}"/>
              </a:ext>
            </a:extLst>
          </p:cNvPr>
          <p:cNvSpPr/>
          <p:nvPr/>
        </p:nvSpPr>
        <p:spPr>
          <a:xfrm>
            <a:off x="480304" y="6105922"/>
            <a:ext cx="3408305" cy="615553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>
            <a:spAutoFit/>
          </a:bodyPr>
          <a:lstStyle/>
          <a:p>
            <a:pPr algn="ctr"/>
            <a:r>
              <a:rPr lang="ja-JP" altLang="en-US">
                <a:solidFill>
                  <a:srgbClr val="FF0000"/>
                </a:solidFill>
              </a:rPr>
              <a:t>米国連邦準備制度</a:t>
            </a:r>
            <a:r>
              <a:rPr lang="en-US" altLang="ja-JP" dirty="0">
                <a:solidFill>
                  <a:srgbClr val="FF0000"/>
                </a:solidFill>
              </a:rPr>
              <a:t>(FRB)</a:t>
            </a:r>
            <a:r>
              <a:rPr lang="ja-JP" altLang="en-US">
                <a:solidFill>
                  <a:srgbClr val="FF0000"/>
                </a:solidFill>
              </a:rPr>
              <a:t>　</a:t>
            </a:r>
            <a:r>
              <a:rPr lang="en-US" altLang="ja-JP" dirty="0">
                <a:solidFill>
                  <a:srgbClr val="FF0000"/>
                </a:solidFill>
              </a:rPr>
              <a:t>1913</a:t>
            </a:r>
            <a:r>
              <a:rPr lang="ja-JP" altLang="en-US">
                <a:solidFill>
                  <a:srgbClr val="FF0000"/>
                </a:solidFill>
              </a:rPr>
              <a:t>年</a:t>
            </a:r>
            <a:br>
              <a:rPr lang="en-US" altLang="ja-JP" dirty="0">
                <a:solidFill>
                  <a:srgbClr val="FF0000"/>
                </a:solidFill>
              </a:rPr>
            </a:br>
            <a:r>
              <a:rPr lang="ja-JP" altLang="en-US" sz="1600">
                <a:solidFill>
                  <a:srgbClr val="FF0000"/>
                </a:solidFill>
              </a:rPr>
              <a:t>（債務貨幣による国盗り）</a:t>
            </a:r>
            <a:endParaRPr lang="en-US" altLang="ja-JP" sz="1600" dirty="0">
              <a:solidFill>
                <a:srgbClr val="FF0000"/>
              </a:solidFill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311917DD-0968-8047-9926-9717657AB23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5685" y="333331"/>
            <a:ext cx="1623670" cy="2132420"/>
          </a:xfrm>
          <a:prstGeom prst="rect">
            <a:avLst/>
          </a:prstGeom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00F654FF-F011-644B-A8AC-64CFAFCE82E0}"/>
              </a:ext>
            </a:extLst>
          </p:cNvPr>
          <p:cNvSpPr txBox="1"/>
          <p:nvPr/>
        </p:nvSpPr>
        <p:spPr>
          <a:xfrm>
            <a:off x="1836679" y="1951587"/>
            <a:ext cx="1338828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/>
              <a:t>米大陸通貨</a:t>
            </a:r>
            <a:endParaRPr kumimoji="1" lang="en-US" altLang="ja-JP" dirty="0"/>
          </a:p>
          <a:p>
            <a:pPr algn="ctr"/>
            <a:r>
              <a:rPr lang="ja-JP" altLang="en-US" sz="1600">
                <a:solidFill>
                  <a:srgbClr val="2812FF"/>
                </a:solidFill>
              </a:rPr>
              <a:t>（公共貨幣）</a:t>
            </a:r>
            <a:endParaRPr kumimoji="1" lang="ja-JP" altLang="en-US" sz="1600">
              <a:solidFill>
                <a:srgbClr val="2812FF"/>
              </a:solidFill>
            </a:endParaRPr>
          </a:p>
        </p:txBody>
      </p:sp>
      <p:pic>
        <p:nvPicPr>
          <p:cNvPr id="13" name="図 12">
            <a:extLst>
              <a:ext uri="{FF2B5EF4-FFF2-40B4-BE49-F238E27FC236}">
                <a16:creationId xmlns:a16="http://schemas.microsoft.com/office/drawing/2014/main" id="{D0C39A92-D7CF-AB4C-8BD8-B3175B33EE4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946396" y="845778"/>
            <a:ext cx="971556" cy="1130368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6A15A3B6-91D5-7B4A-827E-A46942E16C7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491593" y="4960682"/>
            <a:ext cx="2455415" cy="1021907"/>
          </a:xfrm>
          <a:prstGeom prst="rect">
            <a:avLst/>
          </a:prstGeom>
        </p:spPr>
      </p:pic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B7AC5C64-E304-CF43-AD5F-979BFBF629D6}"/>
              </a:ext>
            </a:extLst>
          </p:cNvPr>
          <p:cNvSpPr txBox="1"/>
          <p:nvPr/>
        </p:nvSpPr>
        <p:spPr>
          <a:xfrm>
            <a:off x="3345983" y="953699"/>
            <a:ext cx="17395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600"/>
              <a:t>南北戦争</a:t>
            </a:r>
            <a:r>
              <a:rPr kumimoji="1" lang="en-US" altLang="ja-JP" sz="1600" dirty="0"/>
              <a:t> 1861-65</a:t>
            </a:r>
            <a:endParaRPr kumimoji="1" lang="ja-JP" altLang="en-US" sz="1600"/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CF445BE1-A0CC-9249-A707-6F1B39B49E6F}"/>
              </a:ext>
            </a:extLst>
          </p:cNvPr>
          <p:cNvSpPr txBox="1"/>
          <p:nvPr/>
        </p:nvSpPr>
        <p:spPr>
          <a:xfrm>
            <a:off x="3294777" y="4530043"/>
            <a:ext cx="4296869" cy="400110"/>
          </a:xfrm>
          <a:prstGeom prst="rect">
            <a:avLst/>
          </a:prstGeom>
          <a:gradFill flip="none" rotWithShape="1">
            <a:gsLst>
              <a:gs pos="0">
                <a:srgbClr val="FFFF00">
                  <a:shade val="30000"/>
                  <a:satMod val="115000"/>
                </a:srgbClr>
              </a:gs>
              <a:gs pos="50000">
                <a:srgbClr val="FFFF00">
                  <a:shade val="67500"/>
                  <a:satMod val="115000"/>
                </a:srgbClr>
              </a:gs>
              <a:gs pos="100000">
                <a:srgbClr val="FFFF00">
                  <a:shade val="100000"/>
                  <a:satMod val="115000"/>
                </a:srgbClr>
              </a:gs>
            </a:gsLst>
            <a:lin ang="16200000" scaled="1"/>
            <a:tileRect/>
          </a:gradFill>
        </p:spPr>
        <p:txBody>
          <a:bodyPr wrap="square" rtlCol="0">
            <a:spAutoFit/>
          </a:bodyPr>
          <a:lstStyle/>
          <a:p>
            <a:r>
              <a:rPr lang="ja-JP" altLang="en-US" sz="2000">
                <a:solidFill>
                  <a:srgbClr val="2812FF"/>
                </a:solidFill>
              </a:rPr>
              <a:t>トランプ大統領の「新国生み」に期待！</a:t>
            </a:r>
            <a:endParaRPr kumimoji="1" lang="ja-JP" altLang="en-US" sz="2000">
              <a:solidFill>
                <a:srgbClr val="2812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7286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10" grpId="0"/>
      <p:bldP spid="15" grpId="0"/>
      <p:bldP spid="2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スライド番号プレースホルダー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1F17E-CEBC-2A42-8F0B-1F8C35B95941}" type="slidenum">
              <a:rPr kumimoji="1" lang="ja-JP" altLang="en-US" smtClean="0"/>
              <a:t>25</a:t>
            </a:fld>
            <a:endParaRPr kumimoji="1" lang="ja-JP" altLang="en-US"/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62025A2D-C635-7B42-A7FA-CF8D20471494}"/>
              </a:ext>
            </a:extLst>
          </p:cNvPr>
          <p:cNvSpPr txBox="1"/>
          <p:nvPr/>
        </p:nvSpPr>
        <p:spPr>
          <a:xfrm>
            <a:off x="0" y="0"/>
            <a:ext cx="9144000" cy="1336263"/>
          </a:xfrm>
          <a:prstGeom prst="rect">
            <a:avLst/>
          </a:pr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16200000" scaled="1"/>
            <a:tileRect/>
          </a:gradFill>
        </p:spPr>
        <p:txBody>
          <a:bodyPr wrap="square" rtlCol="0">
            <a:spAutoFit/>
          </a:bodyPr>
          <a:lstStyle/>
          <a:p>
            <a:pPr algn="ctr">
              <a:lnSpc>
                <a:spcPts val="2520"/>
              </a:lnSpc>
            </a:pPr>
            <a:endParaRPr lang="en-US" altLang="ja-JP" sz="3600" dirty="0"/>
          </a:p>
          <a:p>
            <a:pPr algn="ctr"/>
            <a:r>
              <a:rPr lang="en-US" altLang="ja-JP" sz="3200" dirty="0"/>
              <a:t>2.</a:t>
            </a:r>
            <a:r>
              <a:rPr lang="en-US" altLang="ja-JP" sz="2800" dirty="0"/>
              <a:t> </a:t>
            </a:r>
            <a:r>
              <a:rPr lang="ja-JP" altLang="ja-JP" sz="2800"/>
              <a:t>日本銀行(1882) の債務貨幣による国盗り</a:t>
            </a:r>
            <a:br>
              <a:rPr lang="en-US" altLang="ja-JP" sz="2800" dirty="0"/>
            </a:br>
            <a:r>
              <a:rPr lang="ja-JP" altLang="ja-JP" sz="2800"/>
              <a:t>（明治維新から現在まで１５０年間）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5AECD4DD-8B41-5248-A537-B5F09C534B46}"/>
              </a:ext>
            </a:extLst>
          </p:cNvPr>
          <p:cNvSpPr txBox="1"/>
          <p:nvPr/>
        </p:nvSpPr>
        <p:spPr>
          <a:xfrm>
            <a:off x="476196" y="1495357"/>
            <a:ext cx="6816290" cy="35394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>
                <a:solidFill>
                  <a:srgbClr val="2812FF"/>
                </a:solidFill>
              </a:rPr>
              <a:t>1791</a:t>
            </a:r>
            <a:r>
              <a:rPr lang="en-US" altLang="ja-JP" sz="1600" dirty="0">
                <a:solidFill>
                  <a:srgbClr val="2812FF"/>
                </a:solidFill>
              </a:rPr>
              <a:t>-1811</a:t>
            </a:r>
            <a:r>
              <a:rPr kumimoji="1" lang="ja-JP" altLang="en-US" sz="1600">
                <a:solidFill>
                  <a:srgbClr val="2812FF"/>
                </a:solidFill>
              </a:rPr>
              <a:t>年</a:t>
            </a:r>
            <a:r>
              <a:rPr kumimoji="1" lang="en-US" altLang="ja-JP" sz="1600" dirty="0">
                <a:solidFill>
                  <a:srgbClr val="2812FF"/>
                </a:solidFill>
              </a:rPr>
              <a:t>  </a:t>
            </a:r>
            <a:r>
              <a:rPr kumimoji="1" lang="ja-JP" altLang="en-US" sz="1600">
                <a:solidFill>
                  <a:srgbClr val="2812FF"/>
                </a:solidFill>
              </a:rPr>
              <a:t>第一合衆国銀行</a:t>
            </a:r>
            <a:endParaRPr kumimoji="1" lang="en-US" altLang="ja-JP" sz="1600" dirty="0">
              <a:solidFill>
                <a:srgbClr val="2812FF"/>
              </a:solidFill>
            </a:endParaRPr>
          </a:p>
          <a:p>
            <a:r>
              <a:rPr kumimoji="1" lang="en-US" altLang="ja-JP" sz="1600" dirty="0">
                <a:solidFill>
                  <a:srgbClr val="2812FF"/>
                </a:solidFill>
              </a:rPr>
              <a:t>1816-1836</a:t>
            </a:r>
            <a:r>
              <a:rPr kumimoji="1" lang="ja-JP" altLang="en-US" sz="1600">
                <a:solidFill>
                  <a:srgbClr val="2812FF"/>
                </a:solidFill>
              </a:rPr>
              <a:t>年</a:t>
            </a:r>
            <a:r>
              <a:rPr kumimoji="1" lang="en-US" altLang="ja-JP" sz="1600" dirty="0">
                <a:solidFill>
                  <a:srgbClr val="2812FF"/>
                </a:solidFill>
              </a:rPr>
              <a:t>  </a:t>
            </a:r>
            <a:r>
              <a:rPr kumimoji="1" lang="ja-JP" altLang="en-US" sz="1600">
                <a:solidFill>
                  <a:srgbClr val="2812FF"/>
                </a:solidFill>
              </a:rPr>
              <a:t>第二合衆国銀行</a:t>
            </a:r>
            <a:r>
              <a:rPr kumimoji="1" lang="en-US" altLang="ja-JP" sz="1600" dirty="0">
                <a:solidFill>
                  <a:srgbClr val="2812FF"/>
                </a:solidFill>
              </a:rPr>
              <a:t>(</a:t>
            </a:r>
            <a:r>
              <a:rPr kumimoji="1" lang="ja-JP" altLang="en-US" sz="1600">
                <a:solidFill>
                  <a:srgbClr val="2812FF"/>
                </a:solidFill>
              </a:rPr>
              <a:t>アンドリュー・ジャクソン第７代大統領）</a:t>
            </a:r>
            <a:endParaRPr kumimoji="1" lang="en-US" altLang="ja-JP" sz="1600" dirty="0">
              <a:solidFill>
                <a:srgbClr val="2812FF"/>
              </a:solidFill>
            </a:endParaRPr>
          </a:p>
          <a:p>
            <a:r>
              <a:rPr lang="en-US" altLang="ja-JP" sz="1600" dirty="0">
                <a:solidFill>
                  <a:srgbClr val="2812FF"/>
                </a:solidFill>
              </a:rPr>
              <a:t>1864</a:t>
            </a:r>
            <a:r>
              <a:rPr lang="ja-JP" altLang="en-US" sz="1600">
                <a:solidFill>
                  <a:srgbClr val="2812FF"/>
                </a:solidFill>
              </a:rPr>
              <a:t>年　</a:t>
            </a:r>
            <a:r>
              <a:rPr lang="ja-JP" altLang="en-US" sz="1600" u="sng">
                <a:solidFill>
                  <a:srgbClr val="2812FF"/>
                </a:solidFill>
              </a:rPr>
              <a:t>米国国立銀行法</a:t>
            </a:r>
            <a:r>
              <a:rPr lang="en-US" altLang="ja-JP" sz="1600" u="sng" dirty="0">
                <a:solidFill>
                  <a:srgbClr val="2812FF"/>
                </a:solidFill>
              </a:rPr>
              <a:t> </a:t>
            </a:r>
            <a:r>
              <a:rPr lang="en-US" altLang="ja-JP" sz="1600" dirty="0">
                <a:solidFill>
                  <a:srgbClr val="2812FF"/>
                </a:solidFill>
              </a:rPr>
              <a:t>National Banking Act</a:t>
            </a:r>
            <a:r>
              <a:rPr lang="ja-JP" altLang="en-US" sz="1600">
                <a:solidFill>
                  <a:srgbClr val="2812FF"/>
                </a:solidFill>
              </a:rPr>
              <a:t> （反中央銀行）</a:t>
            </a:r>
            <a:br>
              <a:rPr lang="en-US" altLang="ja-JP" sz="1600" dirty="0">
                <a:solidFill>
                  <a:srgbClr val="2812FF"/>
                </a:solidFill>
              </a:rPr>
            </a:br>
            <a:r>
              <a:rPr lang="ja-JP" altLang="en-US" sz="1600">
                <a:solidFill>
                  <a:srgbClr val="2812FF"/>
                </a:solidFill>
              </a:rPr>
              <a:t>　　　　　　　</a:t>
            </a:r>
            <a:r>
              <a:rPr lang="ja-JP" altLang="en-US" sz="1600" u="sng">
                <a:solidFill>
                  <a:srgbClr val="2812FF"/>
                </a:solidFill>
                <a:sym typeface="Wingdings" pitchFamily="2" charset="2"/>
              </a:rPr>
              <a:t>伊藤博文</a:t>
            </a:r>
            <a:r>
              <a:rPr lang="ja-JP" altLang="en-US" sz="1600">
                <a:solidFill>
                  <a:srgbClr val="2812FF"/>
                </a:solidFill>
                <a:sym typeface="Wingdings" pitchFamily="2" charset="2"/>
              </a:rPr>
              <a:t>が導入</a:t>
            </a:r>
            <a:endParaRPr kumimoji="1" lang="en-US" altLang="ja-JP" sz="1600" dirty="0">
              <a:solidFill>
                <a:srgbClr val="2812FF"/>
              </a:solidFill>
            </a:endParaRPr>
          </a:p>
          <a:p>
            <a:r>
              <a:rPr kumimoji="1" lang="en-US" altLang="ja-JP" sz="1600" dirty="0">
                <a:solidFill>
                  <a:srgbClr val="2812FF"/>
                </a:solidFill>
              </a:rPr>
              <a:t>1865</a:t>
            </a:r>
            <a:r>
              <a:rPr kumimoji="1" lang="ja-JP" altLang="en-US" sz="1600">
                <a:solidFill>
                  <a:srgbClr val="2812FF"/>
                </a:solidFill>
              </a:rPr>
              <a:t>年　リンカーン大統領暗殺</a:t>
            </a:r>
            <a:endParaRPr kumimoji="1" lang="en-US" altLang="ja-JP" sz="1600" dirty="0">
              <a:solidFill>
                <a:srgbClr val="2812FF"/>
              </a:solidFill>
            </a:endParaRPr>
          </a:p>
          <a:p>
            <a:r>
              <a:rPr lang="en-US" altLang="ja-JP" sz="1600" dirty="0"/>
              <a:t>1867</a:t>
            </a:r>
            <a:r>
              <a:rPr lang="ja-JP" altLang="en-US" sz="1600"/>
              <a:t>年　坂本龍馬暗殺</a:t>
            </a:r>
            <a:endParaRPr lang="en-US" altLang="ja-JP" sz="1600" dirty="0"/>
          </a:p>
          <a:p>
            <a:r>
              <a:rPr lang="en-US" altLang="ja-JP" sz="1600" dirty="0"/>
              <a:t>1868</a:t>
            </a:r>
            <a:r>
              <a:rPr lang="ja-JP" altLang="en-US" sz="1600"/>
              <a:t>年　明治元年、</a:t>
            </a:r>
            <a:r>
              <a:rPr lang="ja-JP" altLang="en-US" sz="1600">
                <a:solidFill>
                  <a:srgbClr val="FF0000"/>
                </a:solidFill>
              </a:rPr>
              <a:t>太政官札</a:t>
            </a:r>
            <a:r>
              <a:rPr lang="ja-JP" altLang="en-US" sz="1600"/>
              <a:t>（金札、不換紙幣）</a:t>
            </a:r>
            <a:br>
              <a:rPr lang="en-US" altLang="ja-JP" sz="1600" dirty="0"/>
            </a:br>
            <a:r>
              <a:rPr lang="en-US" altLang="ja-JP" sz="1600" dirty="0"/>
              <a:t>1871</a:t>
            </a:r>
            <a:r>
              <a:rPr lang="ja-JP" altLang="en-US" sz="1600"/>
              <a:t>年　新貨条例　金貨の金本位制（両</a:t>
            </a:r>
            <a:r>
              <a:rPr lang="en-US" altLang="ja-JP" sz="1600" dirty="0"/>
              <a:t> </a:t>
            </a:r>
            <a:r>
              <a:rPr lang="en-US" altLang="ja-JP" sz="1600" dirty="0">
                <a:sym typeface="Wingdings" pitchFamily="2" charset="2"/>
              </a:rPr>
              <a:t> </a:t>
            </a:r>
            <a:r>
              <a:rPr lang="ja-JP" altLang="en-US" sz="1600">
                <a:sym typeface="Wingdings" pitchFamily="2" charset="2"/>
              </a:rPr>
              <a:t>円、１両＝１円）</a:t>
            </a:r>
            <a:endParaRPr lang="en-US" altLang="ja-JP" sz="1600" dirty="0">
              <a:sym typeface="Wingdings" pitchFamily="2" charset="2"/>
            </a:endParaRPr>
          </a:p>
          <a:p>
            <a:r>
              <a:rPr lang="en-US" altLang="ja-JP" sz="1600" dirty="0">
                <a:sym typeface="Wingdings" pitchFamily="2" charset="2"/>
              </a:rPr>
              <a:t>1872</a:t>
            </a:r>
            <a:r>
              <a:rPr lang="ja-JP" altLang="en-US" sz="1600">
                <a:sym typeface="Wingdings" pitchFamily="2" charset="2"/>
              </a:rPr>
              <a:t>年　</a:t>
            </a:r>
            <a:r>
              <a:rPr lang="ja-JP" altLang="en-US" sz="1600" u="sng">
                <a:sym typeface="Wingdings" pitchFamily="2" charset="2"/>
              </a:rPr>
              <a:t>国立銀行条例</a:t>
            </a:r>
            <a:r>
              <a:rPr lang="ja-JP" altLang="en-US" sz="1600">
                <a:sym typeface="Wingdings" pitchFamily="2" charset="2"/>
              </a:rPr>
              <a:t>（太政官布告）：貨幣発行権付与</a:t>
            </a:r>
            <a:br>
              <a:rPr lang="en-US" altLang="ja-JP" sz="1600" dirty="0">
                <a:sym typeface="Wingdings" pitchFamily="2" charset="2"/>
              </a:rPr>
            </a:br>
            <a:r>
              <a:rPr lang="ja-JP" altLang="en-US" sz="1600">
                <a:sym typeface="Wingdings" pitchFamily="2" charset="2"/>
              </a:rPr>
              <a:t>　　　　　　東京第一国立銀行　（以後</a:t>
            </a:r>
            <a:r>
              <a:rPr lang="en-US" altLang="ja-JP" sz="1600" dirty="0">
                <a:sym typeface="Wingdings" pitchFamily="2" charset="2"/>
              </a:rPr>
              <a:t>3</a:t>
            </a:r>
            <a:r>
              <a:rPr lang="ja-JP" altLang="en-US" sz="1600">
                <a:sym typeface="Wingdings" pitchFamily="2" charset="2"/>
              </a:rPr>
              <a:t>年のうちに第１５３銀行まで設立）</a:t>
            </a:r>
            <a:endParaRPr lang="en-US" altLang="ja-JP" sz="1600" dirty="0">
              <a:sym typeface="Wingdings" pitchFamily="2" charset="2"/>
            </a:endParaRPr>
          </a:p>
          <a:p>
            <a:r>
              <a:rPr lang="en-US" altLang="ja-JP" sz="1600" dirty="0"/>
              <a:t>1873</a:t>
            </a:r>
            <a:r>
              <a:rPr lang="ja-JP" altLang="en-US" sz="1600"/>
              <a:t>年　</a:t>
            </a:r>
            <a:r>
              <a:rPr lang="ja-JP" altLang="en-US" sz="1600">
                <a:solidFill>
                  <a:srgbClr val="FF0000"/>
                </a:solidFill>
              </a:rPr>
              <a:t>金札（太政官札）交換</a:t>
            </a:r>
            <a:r>
              <a:rPr lang="ja-JP" altLang="en-US" sz="1600"/>
              <a:t>公債証書条例</a:t>
            </a:r>
            <a:br>
              <a:rPr lang="en-US" altLang="ja-JP" sz="1600" dirty="0"/>
            </a:br>
            <a:r>
              <a:rPr lang="ja-JP" altLang="en-US" sz="1600"/>
              <a:t>　　　　　　政府紙幣と引き換えに、６％利付金札引替公債証書、</a:t>
            </a:r>
            <a:r>
              <a:rPr lang="ja-JP" altLang="en-US" sz="1600">
                <a:solidFill>
                  <a:srgbClr val="FF0000"/>
                </a:solidFill>
              </a:rPr>
              <a:t>銀行券を発行</a:t>
            </a:r>
            <a:br>
              <a:rPr lang="en-US" altLang="ja-JP" sz="1600" dirty="0"/>
            </a:br>
            <a:r>
              <a:rPr lang="ja-JP" altLang="en-US" sz="1600"/>
              <a:t>　　　　　　　</a:t>
            </a:r>
            <a:r>
              <a:rPr lang="en-US" altLang="ja-JP" sz="1600" dirty="0"/>
              <a:t>1879</a:t>
            </a:r>
            <a:r>
              <a:rPr lang="ja-JP" altLang="en-US" sz="1600"/>
              <a:t>年までに新紙幣や公債証書と交換</a:t>
            </a:r>
            <a:br>
              <a:rPr lang="en-US" altLang="ja-JP" sz="1600" dirty="0"/>
            </a:br>
            <a:r>
              <a:rPr lang="en-US" altLang="ja-JP" sz="1600" dirty="0"/>
              <a:t>1882</a:t>
            </a:r>
            <a:r>
              <a:rPr lang="ja-JP" altLang="en-US" sz="1600"/>
              <a:t>年（明治</a:t>
            </a:r>
            <a:r>
              <a:rPr lang="en-US" altLang="ja-JP" sz="1600" dirty="0"/>
              <a:t>15</a:t>
            </a:r>
            <a:r>
              <a:rPr lang="ja-JP" altLang="en-US" sz="1600"/>
              <a:t>年）</a:t>
            </a:r>
            <a:r>
              <a:rPr lang="ja-JP" altLang="en-US" sz="1600">
                <a:solidFill>
                  <a:srgbClr val="FF0000"/>
                </a:solidFill>
              </a:rPr>
              <a:t>日本銀行条例</a:t>
            </a:r>
            <a:r>
              <a:rPr lang="ja-JP" altLang="en-US" sz="1600"/>
              <a:t>、松方正義（薩摩藩）</a:t>
            </a:r>
            <a:endParaRPr lang="en-US" altLang="ja-JP" sz="1600" dirty="0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6648E3DC-738A-1840-89F4-C2D953D0F6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3200" y="5103001"/>
            <a:ext cx="2161756" cy="1435911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62B5A3A5-834C-4A4E-9F98-EB703CCD52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053" y="5088945"/>
            <a:ext cx="2929226" cy="1449967"/>
          </a:xfrm>
          <a:prstGeom prst="rect">
            <a:avLst/>
          </a:prstGeom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10E7128C-DB1A-5044-A665-A42EEBAC9AEE}"/>
              </a:ext>
            </a:extLst>
          </p:cNvPr>
          <p:cNvSpPr txBox="1"/>
          <p:nvPr/>
        </p:nvSpPr>
        <p:spPr>
          <a:xfrm>
            <a:off x="7249857" y="1678800"/>
            <a:ext cx="1723549" cy="251767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eaVert" wrap="none" rtlCol="0">
            <a:spAutoFit/>
          </a:bodyPr>
          <a:lstStyle/>
          <a:p>
            <a:r>
              <a:rPr lang="ja-JP" altLang="en-US" sz="1600">
                <a:solidFill>
                  <a:srgbClr val="FF0000"/>
                </a:solidFill>
              </a:rPr>
              <a:t>今だに続く「国盗り」物語</a:t>
            </a:r>
            <a:endParaRPr lang="en-US" altLang="ja-JP" sz="1600" dirty="0">
              <a:solidFill>
                <a:srgbClr val="FF0000"/>
              </a:solidFill>
            </a:endParaRPr>
          </a:p>
          <a:p>
            <a:endParaRPr lang="en-US" altLang="ja-JP" sz="1400" dirty="0">
              <a:solidFill>
                <a:srgbClr val="FF0000"/>
              </a:solidFill>
            </a:endParaRPr>
          </a:p>
          <a:p>
            <a:r>
              <a:rPr lang="ja-JP" altLang="en-US" sz="1400"/>
              <a:t>　イラク　フセイン大統領暗殺</a:t>
            </a:r>
            <a:endParaRPr lang="en-US" altLang="ja-JP" sz="1400" dirty="0"/>
          </a:p>
          <a:p>
            <a:r>
              <a:rPr lang="ja-JP" altLang="en-US" sz="1400"/>
              <a:t>　２００６年</a:t>
            </a:r>
            <a:endParaRPr lang="en-US" altLang="ja-JP" sz="1400" dirty="0"/>
          </a:p>
          <a:p>
            <a:endParaRPr lang="en-US" altLang="ja-JP" sz="1400" dirty="0"/>
          </a:p>
          <a:p>
            <a:r>
              <a:rPr lang="ja-JP" altLang="en-US" sz="1400"/>
              <a:t>　リビア　カダフィ大佐暗殺</a:t>
            </a:r>
            <a:endParaRPr lang="en-US" altLang="ja-JP" sz="1400" dirty="0"/>
          </a:p>
          <a:p>
            <a:r>
              <a:rPr lang="ja-JP" altLang="en-US" sz="1400"/>
              <a:t>　２０１１年　</a:t>
            </a:r>
            <a:endParaRPr lang="en-US" altLang="ja-JP" sz="1400" dirty="0"/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1CE1BDCA-9006-544B-86C7-2D240E52A0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13906" y="5034787"/>
            <a:ext cx="2911667" cy="1822658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3CB5CF57-B8DC-9941-82E0-EF3EFF45E2D3}"/>
              </a:ext>
            </a:extLst>
          </p:cNvPr>
          <p:cNvSpPr txBox="1"/>
          <p:nvPr/>
        </p:nvSpPr>
        <p:spPr>
          <a:xfrm>
            <a:off x="5504877" y="4539015"/>
            <a:ext cx="2876108" cy="461665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  <a:shade val="30000"/>
                  <a:satMod val="115000"/>
                </a:schemeClr>
              </a:gs>
              <a:gs pos="50000">
                <a:schemeClr val="bg1">
                  <a:lumMod val="85000"/>
                  <a:shade val="67500"/>
                  <a:satMod val="115000"/>
                </a:schemeClr>
              </a:gs>
              <a:gs pos="100000">
                <a:schemeClr val="bg1">
                  <a:lumMod val="85000"/>
                  <a:shade val="100000"/>
                  <a:satMod val="115000"/>
                </a:schemeClr>
              </a:gs>
            </a:gsLst>
            <a:lin ang="16200000" scaled="1"/>
            <a:tileRect/>
          </a:gradFill>
        </p:spPr>
        <p:txBody>
          <a:bodyPr wrap="none" rtlCol="0">
            <a:spAutoFit/>
          </a:bodyPr>
          <a:lstStyle/>
          <a:p>
            <a:r>
              <a:rPr kumimoji="1" lang="ja-JP" altLang="en-US" sz="2400">
                <a:solidFill>
                  <a:srgbClr val="FF0000"/>
                </a:solidFill>
              </a:rPr>
              <a:t>日本の「国盗り」物語</a:t>
            </a:r>
          </a:p>
        </p:txBody>
      </p:sp>
    </p:spTree>
    <p:extLst>
      <p:ext uri="{BB962C8B-B14F-4D97-AF65-F5344CB8AC3E}">
        <p14:creationId xmlns:p14="http://schemas.microsoft.com/office/powerpoint/2010/main" val="648146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A99C7589-F2DB-D34E-B6AF-A4CA527AA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1F17E-CEBC-2A42-8F0B-1F8C35B95941}" type="slidenum">
              <a:rPr kumimoji="1" lang="ja-JP" altLang="en-US" smtClean="0"/>
              <a:t>26</a:t>
            </a:fld>
            <a:endParaRPr kumimoji="1" lang="ja-JP" altLang="en-US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8C53B77E-00E6-0A40-8892-3D367F298B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699" y="688700"/>
            <a:ext cx="5039513" cy="3003550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27B2626F-7D2A-7D4F-9C29-90299CE1EC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7500" y="1291598"/>
            <a:ext cx="3069300" cy="4235634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A0B8E9AA-DCEC-3B42-B075-92B7C00ED6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8730" y="4025488"/>
            <a:ext cx="4541956" cy="2330862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>
            <a:solidFill>
              <a:srgbClr val="C00000"/>
            </a:solidFill>
          </a:ln>
        </p:spPr>
      </p:pic>
      <p:sp>
        <p:nvSpPr>
          <p:cNvPr id="7" name="角丸四角形吹き出し 6">
            <a:extLst>
              <a:ext uri="{FF2B5EF4-FFF2-40B4-BE49-F238E27FC236}">
                <a16:creationId xmlns:a16="http://schemas.microsoft.com/office/drawing/2014/main" id="{AFFFFF0E-B81C-1841-9CCD-2F648036B2D1}"/>
              </a:ext>
            </a:extLst>
          </p:cNvPr>
          <p:cNvSpPr/>
          <p:nvPr/>
        </p:nvSpPr>
        <p:spPr>
          <a:xfrm>
            <a:off x="5532285" y="5610400"/>
            <a:ext cx="2123157" cy="928512"/>
          </a:xfrm>
          <a:prstGeom prst="wedgeRoundRectCallout">
            <a:avLst>
              <a:gd name="adj1" fmla="val -64985"/>
              <a:gd name="adj2" fmla="val -84793"/>
              <a:gd name="adj3" fmla="val 16667"/>
            </a:avLst>
          </a:prstGeom>
          <a:solidFill>
            <a:schemeClr val="bg1">
              <a:lumMod val="8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600" dirty="0">
                <a:solidFill>
                  <a:srgbClr val="0070C0"/>
                </a:solidFill>
              </a:rPr>
              <a:t>信用払い</a:t>
            </a:r>
            <a:endParaRPr lang="en-US" altLang="ja-JP" sz="1600" dirty="0">
              <a:solidFill>
                <a:srgbClr val="0070C0"/>
              </a:solidFill>
            </a:endParaRPr>
          </a:p>
          <a:p>
            <a:pPr algn="ctr"/>
            <a:r>
              <a:rPr lang="ja-JP" altLang="en-US" sz="1600">
                <a:solidFill>
                  <a:srgbClr val="0070C0"/>
                </a:solidFill>
              </a:rPr>
              <a:t>ローン</a:t>
            </a:r>
            <a:endParaRPr lang="en-US" altLang="ja-JP" sz="1600" dirty="0">
              <a:solidFill>
                <a:srgbClr val="0070C0"/>
              </a:solidFill>
            </a:endParaRPr>
          </a:p>
          <a:p>
            <a:pPr algn="ctr"/>
            <a:r>
              <a:rPr lang="ja-JP" altLang="en-US" sz="1600">
                <a:solidFill>
                  <a:srgbClr val="495DDD"/>
                </a:solidFill>
              </a:rPr>
              <a:t>すべて</a:t>
            </a:r>
            <a:r>
              <a:rPr lang="ja-JP" altLang="en-US" sz="1600">
                <a:solidFill>
                  <a:srgbClr val="C00000"/>
                </a:solidFill>
              </a:rPr>
              <a:t>「預金」</a:t>
            </a:r>
            <a:r>
              <a:rPr lang="ja-JP" altLang="en-US" sz="1600">
                <a:solidFill>
                  <a:srgbClr val="0070C0"/>
                </a:solidFill>
              </a:rPr>
              <a:t>で</a:t>
            </a:r>
            <a:r>
              <a:rPr lang="ja-JP" altLang="en-US" sz="1600" dirty="0">
                <a:solidFill>
                  <a:srgbClr val="0070C0"/>
                </a:solidFill>
              </a:rPr>
              <a:t>決済</a:t>
            </a:r>
          </a:p>
        </p:txBody>
      </p:sp>
      <p:sp>
        <p:nvSpPr>
          <p:cNvPr id="9" name="タイトル 1">
            <a:extLst>
              <a:ext uri="{FF2B5EF4-FFF2-40B4-BE49-F238E27FC236}">
                <a16:creationId xmlns:a16="http://schemas.microsoft.com/office/drawing/2014/main" id="{CC01487C-B6EE-9341-8A12-B1CDAA0CA2BF}"/>
              </a:ext>
            </a:extLst>
          </p:cNvPr>
          <p:cNvSpPr txBox="1">
            <a:spLocks/>
          </p:cNvSpPr>
          <p:nvPr/>
        </p:nvSpPr>
        <p:spPr>
          <a:xfrm>
            <a:off x="46249" y="65207"/>
            <a:ext cx="9097751" cy="7874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2800">
                <a:solidFill>
                  <a:srgbClr val="2812FF"/>
                </a:solidFill>
              </a:rPr>
              <a:t>銀行は無から</a:t>
            </a:r>
            <a:r>
              <a:rPr lang="ja-JP" altLang="en-US" sz="2800" u="sng">
                <a:solidFill>
                  <a:srgbClr val="2812FF"/>
                </a:solidFill>
              </a:rPr>
              <a:t>預金（お金として機能）</a:t>
            </a:r>
            <a:r>
              <a:rPr lang="ja-JP" altLang="en-US" sz="2800">
                <a:solidFill>
                  <a:srgbClr val="2812FF"/>
                </a:solidFill>
              </a:rPr>
              <a:t>を信用創造できる</a:t>
            </a:r>
            <a:endParaRPr lang="ja-JP" altLang="en-US" sz="2800" dirty="0">
              <a:solidFill>
                <a:srgbClr val="2812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0000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1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上カーブ矢印 16"/>
          <p:cNvSpPr/>
          <p:nvPr/>
        </p:nvSpPr>
        <p:spPr>
          <a:xfrm rot="19093313">
            <a:off x="3916755" y="4845643"/>
            <a:ext cx="1902446" cy="511553"/>
          </a:xfrm>
          <a:prstGeom prst="curvedUpArrow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  <a:lin ang="27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350">
              <a:solidFill>
                <a:schemeClr val="tx1"/>
              </a:solidFill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422262" y="263958"/>
            <a:ext cx="8579796" cy="1057140"/>
          </a:xfrm>
        </p:spPr>
        <p:txBody>
          <a:bodyPr>
            <a:normAutofit fontScale="90000"/>
          </a:bodyPr>
          <a:lstStyle/>
          <a:p>
            <a:r>
              <a:rPr kumimoji="1" lang="ja-JP" altLang="en-US" sz="3200">
                <a:solidFill>
                  <a:srgbClr val="2812FF"/>
                </a:solidFill>
              </a:rPr>
              <a:t>銀行</a:t>
            </a:r>
            <a:r>
              <a:rPr lang="ja-JP" altLang="en-US" sz="3200">
                <a:solidFill>
                  <a:srgbClr val="2812FF"/>
                </a:solidFill>
              </a:rPr>
              <a:t>は無から</a:t>
            </a:r>
            <a:r>
              <a:rPr lang="ja-JP" altLang="en-US" sz="3200" u="sng">
                <a:solidFill>
                  <a:srgbClr val="2812FF"/>
                </a:solidFill>
              </a:rPr>
              <a:t>預金（お金として機能）</a:t>
            </a:r>
            <a:r>
              <a:rPr lang="ja-JP" altLang="en-US" sz="3200">
                <a:solidFill>
                  <a:srgbClr val="2812FF"/>
                </a:solidFill>
              </a:rPr>
              <a:t>を信用創造できる。</a:t>
            </a:r>
            <a:br>
              <a:rPr kumimoji="1" lang="en-US" altLang="ja-JP" sz="3200" dirty="0">
                <a:solidFill>
                  <a:srgbClr val="2812FF"/>
                </a:solidFill>
              </a:rPr>
            </a:br>
            <a:r>
              <a:rPr kumimoji="1" lang="ja-JP" altLang="en-US" sz="3200">
                <a:solidFill>
                  <a:srgbClr val="2812FF"/>
                </a:solidFill>
              </a:rPr>
              <a:t>今や支払い決済の８５％はこの預金口座から</a:t>
            </a:r>
            <a:endParaRPr kumimoji="1" lang="ja-JP" altLang="en-US" sz="3200" dirty="0">
              <a:solidFill>
                <a:srgbClr val="2812FF"/>
              </a:solidFill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1311867" y="2470345"/>
            <a:ext cx="6800587" cy="30008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ja-JP" altLang="en-US" sz="1350" dirty="0"/>
              <a:t>（</a:t>
            </a:r>
            <a:r>
              <a:rPr lang="ja-JP" altLang="en-US" sz="1350" u="sng" dirty="0"/>
              <a:t>硬貨・日銀券＋</a:t>
            </a:r>
            <a:r>
              <a:rPr lang="ja-JP" altLang="en-US" sz="1350" u="sng" dirty="0">
                <a:solidFill>
                  <a:srgbClr val="0070C0"/>
                </a:solidFill>
              </a:rPr>
              <a:t>預金</a:t>
            </a:r>
            <a:r>
              <a:rPr lang="ja-JP" altLang="en-US" sz="1350" dirty="0"/>
              <a:t>）＊流通速度</a:t>
            </a:r>
            <a:r>
              <a:rPr lang="en-US" altLang="ja-JP" sz="1350" dirty="0"/>
              <a:t> </a:t>
            </a:r>
            <a:r>
              <a:rPr lang="ja-JP" altLang="en-US" sz="1350" dirty="0"/>
              <a:t>＝</a:t>
            </a:r>
            <a:r>
              <a:rPr lang="en-US" altLang="ja-JP" sz="1350" dirty="0"/>
              <a:t> </a:t>
            </a:r>
            <a:r>
              <a:rPr lang="ja-JP" altLang="en-US" sz="1350" dirty="0"/>
              <a:t>物価＊（</a:t>
            </a:r>
            <a:r>
              <a:rPr lang="ja-JP" altLang="en-US" sz="1350" u="sng" dirty="0"/>
              <a:t>消費＋投資＋政府支出</a:t>
            </a:r>
            <a:r>
              <a:rPr lang="ja-JP" altLang="en-US" sz="1350" dirty="0"/>
              <a:t>＋</a:t>
            </a:r>
            <a:r>
              <a:rPr lang="ja-JP" altLang="en-US" sz="1350" u="sng" dirty="0">
                <a:solidFill>
                  <a:srgbClr val="F54D90"/>
                </a:solidFill>
              </a:rPr>
              <a:t>株・債券</a:t>
            </a:r>
            <a:r>
              <a:rPr lang="ja-JP" altLang="en-US" sz="1350" dirty="0"/>
              <a:t>）</a:t>
            </a: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2186688" y="2162258"/>
            <a:ext cx="306686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350" dirty="0"/>
              <a:t>Ｍ</a:t>
            </a:r>
            <a:r>
              <a:rPr lang="en-US" altLang="ja-JP" sz="1350" dirty="0"/>
              <a:t> </a:t>
            </a:r>
            <a:r>
              <a:rPr lang="ja-JP" altLang="en-US" sz="1350" dirty="0"/>
              <a:t>　　　　　　Ｖ</a:t>
            </a:r>
            <a:r>
              <a:rPr lang="en-US" altLang="ja-JP" sz="1350" dirty="0"/>
              <a:t> </a:t>
            </a:r>
            <a:r>
              <a:rPr lang="ja-JP" altLang="en-US" sz="1350" dirty="0"/>
              <a:t>　　</a:t>
            </a:r>
            <a:r>
              <a:rPr lang="en-US" altLang="ja-JP" sz="1350" dirty="0"/>
              <a:t>  </a:t>
            </a:r>
            <a:r>
              <a:rPr lang="ja-JP" altLang="en-US" sz="1350" dirty="0"/>
              <a:t>＝　</a:t>
            </a:r>
            <a:r>
              <a:rPr lang="en-US" altLang="ja-JP" sz="1350" dirty="0"/>
              <a:t> </a:t>
            </a:r>
            <a:r>
              <a:rPr lang="ja-JP" altLang="en-US" sz="1350" dirty="0"/>
              <a:t>Ｐ</a:t>
            </a:r>
            <a:r>
              <a:rPr lang="en-US" altLang="ja-JP" sz="1350" dirty="0"/>
              <a:t> </a:t>
            </a:r>
            <a:r>
              <a:rPr lang="ja-JP" altLang="en-US" sz="1350" dirty="0"/>
              <a:t>　　　　　　　　Ｔ</a:t>
            </a:r>
            <a:endParaRPr lang="en-US" altLang="ja-JP" sz="1350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1190541" y="3542110"/>
            <a:ext cx="2836899" cy="300082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ja-JP" altLang="en-US" sz="1350"/>
              <a:t>現金</a:t>
            </a:r>
            <a:r>
              <a:rPr lang="ja-JP" altLang="en-US" sz="1350" dirty="0"/>
              <a:t>通貨＋</a:t>
            </a:r>
            <a:r>
              <a:rPr lang="ja-JP" altLang="en-US" sz="1350" dirty="0">
                <a:solidFill>
                  <a:srgbClr val="0070C0"/>
                </a:solidFill>
              </a:rPr>
              <a:t>準備金</a:t>
            </a:r>
            <a:r>
              <a:rPr lang="ja-JP" altLang="en-US" sz="1200" dirty="0"/>
              <a:t>（日銀当座預金）　　</a:t>
            </a:r>
            <a:endParaRPr lang="en-US" altLang="ja-JP" sz="1200" dirty="0"/>
          </a:p>
        </p:txBody>
      </p:sp>
      <p:sp>
        <p:nvSpPr>
          <p:cNvPr id="20" name="上下矢印 19"/>
          <p:cNvSpPr/>
          <p:nvPr/>
        </p:nvSpPr>
        <p:spPr>
          <a:xfrm>
            <a:off x="1807360" y="2796991"/>
            <a:ext cx="379328" cy="699036"/>
          </a:xfrm>
          <a:prstGeom prst="up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350"/>
          </a:p>
        </p:txBody>
      </p:sp>
      <p:sp>
        <p:nvSpPr>
          <p:cNvPr id="22" name="爆発 1 21"/>
          <p:cNvSpPr/>
          <p:nvPr/>
        </p:nvSpPr>
        <p:spPr>
          <a:xfrm>
            <a:off x="5678250" y="3990110"/>
            <a:ext cx="2213815" cy="1854776"/>
          </a:xfrm>
          <a:prstGeom prst="irregularSeal1">
            <a:avLst/>
          </a:prstGeom>
          <a:solidFill>
            <a:schemeClr val="bg1">
              <a:lumMod val="75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altLang="ja-JP" sz="1350" dirty="0">
              <a:solidFill>
                <a:srgbClr val="C00000"/>
              </a:solidFill>
            </a:endParaRPr>
          </a:p>
          <a:p>
            <a:r>
              <a:rPr lang="ja-JP" altLang="en-US" sz="1350" dirty="0">
                <a:solidFill>
                  <a:srgbClr val="C00000"/>
                </a:solidFill>
              </a:rPr>
              <a:t>銀行が無から</a:t>
            </a:r>
            <a:endParaRPr lang="en-US" altLang="ja-JP" sz="1350" dirty="0">
              <a:solidFill>
                <a:srgbClr val="C00000"/>
              </a:solidFill>
            </a:endParaRPr>
          </a:p>
          <a:p>
            <a:pPr algn="ctr"/>
            <a:r>
              <a:rPr lang="ja-JP" altLang="en-US" sz="1350" dirty="0">
                <a:solidFill>
                  <a:srgbClr val="C00000"/>
                </a:solidFill>
              </a:rPr>
              <a:t>預金を創造</a:t>
            </a:r>
            <a:endParaRPr lang="en-US" altLang="ja-JP" sz="1350" dirty="0">
              <a:solidFill>
                <a:srgbClr val="C00000"/>
              </a:solidFill>
            </a:endParaRPr>
          </a:p>
          <a:p>
            <a:pPr algn="ctr"/>
            <a:r>
              <a:rPr lang="ja-JP" altLang="en-US" sz="1350" dirty="0">
                <a:solidFill>
                  <a:srgbClr val="C00000"/>
                </a:solidFill>
              </a:rPr>
              <a:t>（破壊）</a:t>
            </a:r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2118886" y="4000775"/>
            <a:ext cx="86433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350" dirty="0"/>
              <a:t>ー法貨ー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xfrm>
            <a:off x="6036953" y="5598794"/>
            <a:ext cx="1600200" cy="273844"/>
          </a:xfrm>
        </p:spPr>
        <p:txBody>
          <a:bodyPr/>
          <a:lstStyle/>
          <a:p>
            <a:fld id="{FD51F17E-CEBC-2A42-8F0B-1F8C35B95941}" type="slidenum">
              <a:rPr kumimoji="1" lang="ja-JP" altLang="en-US" smtClean="0"/>
              <a:t>27</a:t>
            </a:fld>
            <a:endParaRPr kumimoji="1" lang="ja-JP" altLang="en-US"/>
          </a:p>
        </p:txBody>
      </p:sp>
      <p:sp>
        <p:nvSpPr>
          <p:cNvPr id="25" name="テキスト ボックス 24"/>
          <p:cNvSpPr txBox="1"/>
          <p:nvPr/>
        </p:nvSpPr>
        <p:spPr>
          <a:xfrm rot="627761">
            <a:off x="276855" y="1500025"/>
            <a:ext cx="2485745" cy="58477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ja-JP" altLang="en-US" sz="1600" dirty="0">
                <a:solidFill>
                  <a:srgbClr val="C00000"/>
                </a:solidFill>
              </a:rPr>
              <a:t>マクロ経済学のウソ：</a:t>
            </a:r>
            <a:endParaRPr lang="en-US" altLang="ja-JP" sz="1600" dirty="0">
              <a:solidFill>
                <a:srgbClr val="C00000"/>
              </a:solidFill>
            </a:endParaRPr>
          </a:p>
          <a:p>
            <a:r>
              <a:rPr lang="ja-JP" altLang="en-US" sz="1600" dirty="0">
                <a:solidFill>
                  <a:srgbClr val="C00000"/>
                </a:solidFill>
              </a:rPr>
              <a:t>貨幣量は中央銀行が制御</a:t>
            </a:r>
            <a:endParaRPr lang="en-US" altLang="ja-JP" sz="1600" dirty="0">
              <a:solidFill>
                <a:srgbClr val="C00000"/>
              </a:solidFill>
            </a:endParaRPr>
          </a:p>
        </p:txBody>
      </p:sp>
      <p:sp>
        <p:nvSpPr>
          <p:cNvPr id="12" name="右カーブ矢印 11"/>
          <p:cNvSpPr/>
          <p:nvPr/>
        </p:nvSpPr>
        <p:spPr>
          <a:xfrm rot="5400000">
            <a:off x="3996799" y="634219"/>
            <a:ext cx="548640" cy="3138121"/>
          </a:xfrm>
          <a:prstGeom prst="curvedRightArrow">
            <a:avLst>
              <a:gd name="adj1" fmla="val 25000"/>
              <a:gd name="adj2" fmla="val 50000"/>
              <a:gd name="adj3" fmla="val 34235"/>
            </a:avLst>
          </a:prstGeom>
          <a:solidFill>
            <a:schemeClr val="tx1">
              <a:lumMod val="65000"/>
              <a:lumOff val="35000"/>
            </a:schemeClr>
          </a:solidFill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350">
              <a:solidFill>
                <a:schemeClr val="tx1"/>
              </a:solidFill>
            </a:endParaRPr>
          </a:p>
        </p:txBody>
      </p:sp>
      <p:graphicFrame>
        <p:nvGraphicFramePr>
          <p:cNvPr id="26" name="表 25"/>
          <p:cNvGraphicFramePr>
            <a:graphicFrameLocks noGrp="1"/>
          </p:cNvGraphicFramePr>
          <p:nvPr>
            <p:extLst/>
          </p:nvPr>
        </p:nvGraphicFramePr>
        <p:xfrm>
          <a:off x="1190542" y="4363696"/>
          <a:ext cx="2836898" cy="13252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3847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7794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2047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53756">
                <a:tc gridSpan="3">
                  <a:txBody>
                    <a:bodyPr/>
                    <a:lstStyle/>
                    <a:p>
                      <a:pPr algn="ctr"/>
                      <a:r>
                        <a:rPr kumimoji="1" lang="ja-JP" altLang="en-US" sz="900" dirty="0"/>
                        <a:t>ベースマネー</a:t>
                      </a:r>
                      <a:r>
                        <a:rPr kumimoji="1" lang="en-US" altLang="ja-JP" sz="900" dirty="0"/>
                        <a:t> M0</a:t>
                      </a:r>
                      <a:r>
                        <a:rPr kumimoji="1" lang="ja-JP" altLang="en-US" sz="900" dirty="0"/>
                        <a:t>　４７６</a:t>
                      </a:r>
                      <a:r>
                        <a:rPr kumimoji="1" lang="en-US" altLang="ja-JP" sz="900" dirty="0"/>
                        <a:t>.</a:t>
                      </a:r>
                      <a:r>
                        <a:rPr kumimoji="1" lang="ja-JP" altLang="en-US" sz="900" dirty="0"/>
                        <a:t>６兆円</a:t>
                      </a:r>
                      <a:endParaRPr kumimoji="1" lang="en-US" altLang="ja-JP" sz="900" dirty="0"/>
                    </a:p>
                    <a:p>
                      <a:pPr algn="ctr"/>
                      <a:r>
                        <a:rPr kumimoji="1" lang="ja-JP" altLang="en-US" sz="900" dirty="0"/>
                        <a:t>（２０１７年１０月現在）</a:t>
                      </a:r>
                    </a:p>
                  </a:txBody>
                  <a:tcPr marL="68580" marR="68580" marT="34290" marB="34290"/>
                </a:tc>
                <a:tc h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7505">
                <a:tc>
                  <a:txBody>
                    <a:bodyPr/>
                    <a:lstStyle/>
                    <a:p>
                      <a:r>
                        <a:rPr kumimoji="1" lang="ja-JP" altLang="en-US" sz="900" dirty="0"/>
                        <a:t>政府貨幣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ja-JP" altLang="en-US" sz="900" dirty="0"/>
                        <a:t>４</a:t>
                      </a:r>
                      <a:r>
                        <a:rPr kumimoji="1" lang="en-US" altLang="ja-JP" sz="900" dirty="0"/>
                        <a:t>.</a:t>
                      </a:r>
                      <a:r>
                        <a:rPr kumimoji="1" lang="ja-JP" altLang="en-US" sz="900" dirty="0"/>
                        <a:t>７兆円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ja-JP" altLang="en-US" sz="900" dirty="0"/>
                        <a:t>１</a:t>
                      </a:r>
                      <a:r>
                        <a:rPr kumimoji="1" lang="en-US" altLang="ja-JP" sz="900" dirty="0"/>
                        <a:t>.</a:t>
                      </a:r>
                      <a:r>
                        <a:rPr kumimoji="1" lang="ja-JP" altLang="en-US" sz="900" dirty="0"/>
                        <a:t>２％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9689">
                <a:tc>
                  <a:txBody>
                    <a:bodyPr/>
                    <a:lstStyle/>
                    <a:p>
                      <a:r>
                        <a:rPr kumimoji="1" lang="ja-JP" altLang="en-US" sz="900" dirty="0"/>
                        <a:t>日本銀行券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ja-JP" altLang="en-US" sz="900" dirty="0"/>
                        <a:t>１０１</a:t>
                      </a:r>
                      <a:r>
                        <a:rPr kumimoji="1" lang="en-US" altLang="ja-JP" sz="900" dirty="0"/>
                        <a:t>.</a:t>
                      </a:r>
                      <a:r>
                        <a:rPr kumimoji="1" lang="ja-JP" altLang="en-US" sz="900" dirty="0"/>
                        <a:t>５兆円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ja-JP" altLang="en-US" sz="900" dirty="0"/>
                        <a:t>２４</a:t>
                      </a:r>
                      <a:r>
                        <a:rPr kumimoji="1" lang="en-US" altLang="ja-JP" sz="900" dirty="0"/>
                        <a:t>.</a:t>
                      </a:r>
                      <a:r>
                        <a:rPr kumimoji="1" lang="ja-JP" altLang="en-US" sz="900" dirty="0"/>
                        <a:t>６％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4288">
                <a:tc>
                  <a:txBody>
                    <a:bodyPr/>
                    <a:lstStyle/>
                    <a:p>
                      <a:r>
                        <a:rPr kumimoji="1" lang="ja-JP" altLang="en-US" sz="900" dirty="0"/>
                        <a:t>日銀当座預金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ja-JP" altLang="en-US" sz="900" dirty="0"/>
                        <a:t>３７０</a:t>
                      </a:r>
                      <a:r>
                        <a:rPr kumimoji="1" lang="en-US" altLang="ja-JP" sz="900" dirty="0"/>
                        <a:t>.</a:t>
                      </a:r>
                      <a:r>
                        <a:rPr kumimoji="1" lang="ja-JP" altLang="en-US" sz="900" dirty="0"/>
                        <a:t>４兆円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ja-JP" altLang="en-US" sz="900" dirty="0"/>
                        <a:t>７４</a:t>
                      </a:r>
                      <a:r>
                        <a:rPr kumimoji="1" lang="en-US" altLang="ja-JP" sz="900" dirty="0"/>
                        <a:t>.</a:t>
                      </a:r>
                      <a:r>
                        <a:rPr kumimoji="1" lang="ja-JP" altLang="en-US" sz="900" dirty="0"/>
                        <a:t>２％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27" name="表 26"/>
          <p:cNvGraphicFramePr>
            <a:graphicFrameLocks noGrp="1"/>
          </p:cNvGraphicFramePr>
          <p:nvPr>
            <p:extLst/>
          </p:nvPr>
        </p:nvGraphicFramePr>
        <p:xfrm>
          <a:off x="4712161" y="2833924"/>
          <a:ext cx="3260264" cy="14490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1914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383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0277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91698">
                <a:tc gridSpan="3">
                  <a:txBody>
                    <a:bodyPr/>
                    <a:lstStyle/>
                    <a:p>
                      <a:pPr algn="ctr"/>
                      <a:r>
                        <a:rPr kumimoji="1" lang="ja-JP" altLang="en-US" sz="1100" dirty="0"/>
                        <a:t>マネーストック　</a:t>
                      </a:r>
                      <a:r>
                        <a:rPr kumimoji="1" lang="en-US" altLang="ja-JP" sz="1100" dirty="0"/>
                        <a:t>M1</a:t>
                      </a:r>
                      <a:r>
                        <a:rPr kumimoji="1" lang="ja-JP" altLang="en-US" sz="1100" dirty="0"/>
                        <a:t>　７２１</a:t>
                      </a:r>
                      <a:r>
                        <a:rPr kumimoji="1" lang="en-US" altLang="ja-JP" sz="1100" dirty="0"/>
                        <a:t>.</a:t>
                      </a:r>
                      <a:r>
                        <a:rPr kumimoji="1" lang="ja-JP" altLang="en-US" sz="1100" dirty="0"/>
                        <a:t>５兆円</a:t>
                      </a:r>
                      <a:endParaRPr kumimoji="1" lang="en-US" altLang="ja-JP" sz="1100" dirty="0"/>
                    </a:p>
                    <a:p>
                      <a:pPr algn="ctr"/>
                      <a:r>
                        <a:rPr kumimoji="1" lang="ja-JP" altLang="en-US" sz="1100" dirty="0"/>
                        <a:t>（２０１７年１０月現在）</a:t>
                      </a:r>
                    </a:p>
                  </a:txBody>
                  <a:tcPr marL="68580" marR="68580" marT="34290" marB="34290"/>
                </a:tc>
                <a:tc h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0954">
                <a:tc>
                  <a:txBody>
                    <a:bodyPr/>
                    <a:lstStyle/>
                    <a:p>
                      <a:r>
                        <a:rPr kumimoji="1" lang="ja-JP" altLang="en-US" sz="1100" dirty="0"/>
                        <a:t>政府貨幣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ja-JP" altLang="en-US" sz="1100" dirty="0"/>
                        <a:t>４</a:t>
                      </a:r>
                      <a:r>
                        <a:rPr kumimoji="1" lang="en-US" altLang="ja-JP" sz="1100" dirty="0"/>
                        <a:t>.</a:t>
                      </a:r>
                      <a:r>
                        <a:rPr kumimoji="1" lang="ja-JP" altLang="en-US" sz="1100" dirty="0"/>
                        <a:t>７兆円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ja-JP" altLang="en-US" sz="1100" dirty="0"/>
                        <a:t>０</a:t>
                      </a:r>
                      <a:r>
                        <a:rPr kumimoji="1" lang="en-US" altLang="ja-JP" sz="1100" dirty="0"/>
                        <a:t>.</a:t>
                      </a:r>
                      <a:r>
                        <a:rPr kumimoji="1" lang="ja-JP" altLang="en-US" sz="1100" dirty="0"/>
                        <a:t>６５％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3772">
                <a:tc>
                  <a:txBody>
                    <a:bodyPr/>
                    <a:lstStyle/>
                    <a:p>
                      <a:r>
                        <a:rPr kumimoji="1" lang="ja-JP" altLang="en-US" sz="1100" dirty="0"/>
                        <a:t>日本銀行券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ja-JP" altLang="en-US" sz="1100" dirty="0"/>
                        <a:t>１０１</a:t>
                      </a:r>
                      <a:r>
                        <a:rPr kumimoji="1" lang="en-US" altLang="ja-JP" sz="1100" dirty="0"/>
                        <a:t>.</a:t>
                      </a:r>
                      <a:r>
                        <a:rPr kumimoji="1" lang="ja-JP" altLang="en-US" sz="1100" dirty="0"/>
                        <a:t>５兆円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ja-JP" altLang="en-US" sz="1100" dirty="0"/>
                        <a:t>１４</a:t>
                      </a:r>
                      <a:r>
                        <a:rPr kumimoji="1" lang="en-US" altLang="ja-JP" sz="1100" dirty="0"/>
                        <a:t>.</a:t>
                      </a:r>
                      <a:r>
                        <a:rPr kumimoji="1" lang="ja-JP" altLang="en-US" sz="1100" dirty="0"/>
                        <a:t>０％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2589">
                <a:tc>
                  <a:txBody>
                    <a:bodyPr/>
                    <a:lstStyle/>
                    <a:p>
                      <a:r>
                        <a:rPr kumimoji="1" lang="ja-JP" altLang="en-US" sz="1100" dirty="0"/>
                        <a:t>要求払預金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ja-JP" altLang="en-US" sz="1100" dirty="0"/>
                        <a:t>６１５</a:t>
                      </a:r>
                      <a:r>
                        <a:rPr kumimoji="1" lang="en-US" altLang="ja-JP" sz="1100" dirty="0"/>
                        <a:t>.</a:t>
                      </a:r>
                      <a:r>
                        <a:rPr kumimoji="1" lang="ja-JP" altLang="en-US" sz="1100" dirty="0"/>
                        <a:t>３兆円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ja-JP" altLang="en-US" sz="1100" dirty="0"/>
                        <a:t>８５</a:t>
                      </a:r>
                      <a:r>
                        <a:rPr kumimoji="1" lang="en-US" altLang="ja-JP" sz="1100" dirty="0"/>
                        <a:t>.</a:t>
                      </a:r>
                      <a:r>
                        <a:rPr kumimoji="1" lang="ja-JP" altLang="en-US" sz="1100" dirty="0"/>
                        <a:t>３％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BF6C45ED-6E6B-6F4A-8CF0-09F8AEDFBA4A}"/>
              </a:ext>
            </a:extLst>
          </p:cNvPr>
          <p:cNvSpPr txBox="1"/>
          <p:nvPr/>
        </p:nvSpPr>
        <p:spPr>
          <a:xfrm>
            <a:off x="1654670" y="6100364"/>
            <a:ext cx="63177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>
                <a:solidFill>
                  <a:srgbClr val="C00000"/>
                </a:solidFill>
              </a:rPr>
              <a:t>誰かが利付で借金をしないとお金は増えない！</a:t>
            </a:r>
          </a:p>
        </p:txBody>
      </p:sp>
      <p:sp>
        <p:nvSpPr>
          <p:cNvPr id="3" name="フレーム 2">
            <a:extLst>
              <a:ext uri="{FF2B5EF4-FFF2-40B4-BE49-F238E27FC236}">
                <a16:creationId xmlns:a16="http://schemas.microsoft.com/office/drawing/2014/main" id="{B93BB14D-7DD4-2242-9384-8A527470200B}"/>
              </a:ext>
            </a:extLst>
          </p:cNvPr>
          <p:cNvSpPr/>
          <p:nvPr/>
        </p:nvSpPr>
        <p:spPr>
          <a:xfrm>
            <a:off x="4703529" y="3883113"/>
            <a:ext cx="3268895" cy="411914"/>
          </a:xfrm>
          <a:prstGeom prst="frame">
            <a:avLst>
              <a:gd name="adj1" fmla="val 3198"/>
            </a:avLst>
          </a:prstGeom>
          <a:solidFill>
            <a:srgbClr val="FF0000"/>
          </a:solidFill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8" name="フレーム 17">
            <a:extLst>
              <a:ext uri="{FF2B5EF4-FFF2-40B4-BE49-F238E27FC236}">
                <a16:creationId xmlns:a16="http://schemas.microsoft.com/office/drawing/2014/main" id="{51CE2E2F-D709-9A4D-A298-A9FAB886EF14}"/>
              </a:ext>
            </a:extLst>
          </p:cNvPr>
          <p:cNvSpPr/>
          <p:nvPr/>
        </p:nvSpPr>
        <p:spPr>
          <a:xfrm>
            <a:off x="1191856" y="5336951"/>
            <a:ext cx="2835584" cy="351984"/>
          </a:xfrm>
          <a:prstGeom prst="frame">
            <a:avLst>
              <a:gd name="adj1" fmla="val 3198"/>
            </a:avLst>
          </a:prstGeom>
          <a:solidFill>
            <a:srgbClr val="FF0000"/>
          </a:solidFill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2628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2" grpId="0" animBg="1"/>
      <p:bldP spid="25" grpId="0" animBg="1"/>
      <p:bldP spid="12" grpId="0" animBg="1"/>
      <p:bldP spid="7" grpId="0"/>
      <p:bldP spid="3" grpId="0" animBg="1"/>
      <p:bldP spid="1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125475"/>
            <a:ext cx="7772400" cy="928304"/>
          </a:xfrm>
        </p:spPr>
        <p:txBody>
          <a:bodyPr>
            <a:normAutofit fontScale="90000"/>
          </a:bodyPr>
          <a:lstStyle/>
          <a:p>
            <a:r>
              <a:rPr kumimoji="1" lang="ja-JP" altLang="en-US" sz="3600" dirty="0">
                <a:solidFill>
                  <a:srgbClr val="FF0000"/>
                </a:solidFill>
              </a:rPr>
              <a:t>欠陥デザイン１</a:t>
            </a:r>
            <a:r>
              <a:rPr kumimoji="1" lang="ja-JP" altLang="en-US" sz="3600" dirty="0"/>
              <a:t>：　マネーストックの不安定性</a:t>
            </a:r>
            <a:br>
              <a:rPr kumimoji="1" lang="en-US" altLang="ja-JP" sz="3600" dirty="0"/>
            </a:br>
            <a:r>
              <a:rPr lang="en-US" altLang="ja-JP" sz="3100" dirty="0"/>
              <a:t>- </a:t>
            </a:r>
            <a:r>
              <a:rPr lang="ja-JP" altLang="en-US" sz="3100" dirty="0"/>
              <a:t>ベースマネー一定</a:t>
            </a:r>
            <a:r>
              <a:rPr lang="en-US" altLang="ja-JP" sz="3100" dirty="0"/>
              <a:t> -</a:t>
            </a:r>
            <a:endParaRPr kumimoji="1" lang="ja-JP" altLang="en-US" sz="3100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64357"/>
            <a:ext cx="9144000" cy="5467667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1340428" y="1911927"/>
            <a:ext cx="1737976" cy="369332"/>
          </a:xfrm>
          <a:prstGeom prst="rect">
            <a:avLst/>
          </a:prstGeom>
          <a:gradFill flip="none" rotWithShape="1">
            <a:gsLst>
              <a:gs pos="0">
                <a:srgbClr val="FFFF00">
                  <a:shade val="30000"/>
                  <a:satMod val="115000"/>
                </a:srgbClr>
              </a:gs>
              <a:gs pos="50000">
                <a:srgbClr val="FFFF00">
                  <a:shade val="67500"/>
                  <a:satMod val="115000"/>
                </a:srgbClr>
              </a:gs>
              <a:gs pos="100000">
                <a:srgbClr val="FFFF00">
                  <a:shade val="100000"/>
                  <a:satMod val="115000"/>
                </a:srgbClr>
              </a:gs>
            </a:gsLst>
            <a:lin ang="16200000" scaled="1"/>
            <a:tileRect/>
          </a:gradFill>
        </p:spPr>
        <p:txBody>
          <a:bodyPr wrap="none" rtlCol="0">
            <a:spAutoFit/>
          </a:bodyPr>
          <a:lstStyle/>
          <a:p>
            <a:r>
              <a:rPr kumimoji="1" lang="ja-JP" altLang="en-US" dirty="0"/>
              <a:t>バブル・インフレ</a:t>
            </a: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3313413" y="3763101"/>
            <a:ext cx="1943161" cy="369332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75000"/>
                  <a:shade val="30000"/>
                  <a:satMod val="115000"/>
                </a:schemeClr>
              </a:gs>
              <a:gs pos="50000">
                <a:schemeClr val="bg1">
                  <a:lumMod val="75000"/>
                  <a:shade val="67500"/>
                  <a:satMod val="115000"/>
                </a:schemeClr>
              </a:gs>
              <a:gs pos="100000">
                <a:schemeClr val="bg1">
                  <a:lumMod val="75000"/>
                  <a:shade val="100000"/>
                  <a:satMod val="115000"/>
                </a:schemeClr>
              </a:gs>
            </a:gsLst>
            <a:lin ang="16200000" scaled="1"/>
            <a:tileRect/>
          </a:gradFill>
        </p:spPr>
        <p:txBody>
          <a:bodyPr wrap="none" rtlCol="0">
            <a:spAutoFit/>
          </a:bodyPr>
          <a:lstStyle/>
          <a:p>
            <a:r>
              <a:rPr kumimoji="1" lang="ja-JP" altLang="en-US" dirty="0"/>
              <a:t>デフレ・不況・失業</a:t>
            </a: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5339997" y="2096593"/>
            <a:ext cx="15424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/>
              <a:t>マネーストック</a:t>
            </a: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6328409" y="3107738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/>
              <a:t>銀行</a:t>
            </a:r>
            <a:r>
              <a:rPr lang="ja-JP" altLang="en-US" dirty="0"/>
              <a:t>貸出</a:t>
            </a:r>
            <a:endParaRPr kumimoji="1" lang="en-US" altLang="ja-JP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6111202" y="4209341"/>
            <a:ext cx="1476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/>
              <a:t>ベースマネー</a:t>
            </a: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1F17E-CEBC-2A42-8F0B-1F8C35B95941}" type="slidenum">
              <a:rPr kumimoji="1" lang="ja-JP" altLang="en-US" smtClean="0"/>
              <a:t>28</a:t>
            </a:fld>
            <a:endParaRPr kumimoji="1" lang="ja-JP" altLang="en-US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2353733" y="1190019"/>
            <a:ext cx="4985660" cy="369332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  <a:shade val="30000"/>
                  <a:satMod val="115000"/>
                </a:schemeClr>
              </a:gs>
              <a:gs pos="50000">
                <a:schemeClr val="bg1">
                  <a:lumMod val="85000"/>
                  <a:shade val="67500"/>
                  <a:satMod val="115000"/>
                </a:schemeClr>
              </a:gs>
              <a:gs pos="100000">
                <a:schemeClr val="bg1">
                  <a:lumMod val="85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txBody>
          <a:bodyPr wrap="none" rtlCol="0">
            <a:spAutoFit/>
          </a:bodyPr>
          <a:lstStyle/>
          <a:p>
            <a:r>
              <a:rPr kumimoji="1" lang="ja-JP" altLang="en-US" dirty="0">
                <a:solidFill>
                  <a:srgbClr val="495DDD"/>
                </a:solidFill>
              </a:rPr>
              <a:t>マネーストックは</a:t>
            </a:r>
            <a:r>
              <a:rPr kumimoji="1" lang="ja-JP" altLang="en-US" dirty="0">
                <a:solidFill>
                  <a:srgbClr val="C00000"/>
                </a:solidFill>
              </a:rPr>
              <a:t>内生的に創造・破壊</a:t>
            </a:r>
            <a:r>
              <a:rPr kumimoji="1" lang="ja-JP" altLang="en-US" dirty="0">
                <a:solidFill>
                  <a:srgbClr val="495DDD"/>
                </a:solidFill>
              </a:rPr>
              <a:t>されている！</a:t>
            </a:r>
          </a:p>
        </p:txBody>
      </p:sp>
    </p:spTree>
    <p:extLst>
      <p:ext uri="{BB962C8B-B14F-4D97-AF65-F5344CB8AC3E}">
        <p14:creationId xmlns:p14="http://schemas.microsoft.com/office/powerpoint/2010/main" val="3947545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1F17E-CEBC-2A42-8F0B-1F8C35B95941}" type="slidenum">
              <a:rPr kumimoji="1" lang="ja-JP" altLang="en-US" smtClean="0"/>
              <a:t>29</a:t>
            </a:fld>
            <a:endParaRPr kumimoji="1" lang="ja-JP" altLang="en-US"/>
          </a:p>
        </p:txBody>
      </p:sp>
      <p:sp>
        <p:nvSpPr>
          <p:cNvPr id="6" name="タイトル 1"/>
          <p:cNvSpPr txBox="1">
            <a:spLocks/>
          </p:cNvSpPr>
          <p:nvPr/>
        </p:nvSpPr>
        <p:spPr>
          <a:xfrm>
            <a:off x="685800" y="125475"/>
            <a:ext cx="7772400" cy="9283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3600" dirty="0">
                <a:solidFill>
                  <a:srgbClr val="FF0000"/>
                </a:solidFill>
              </a:rPr>
              <a:t>欠陥デザイン２</a:t>
            </a:r>
            <a:r>
              <a:rPr lang="ja-JP" altLang="en-US" sz="3600" dirty="0"/>
              <a:t>：　政府財務の増大</a:t>
            </a:r>
            <a:endParaRPr lang="ja-JP" altLang="en-US" sz="3100" dirty="0"/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88233868-E280-F845-9F92-E1D3F7546B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732" y="1480915"/>
            <a:ext cx="8910536" cy="5138082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10180B3A-B651-564B-86E3-BCF6A70772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6355" y="3561107"/>
            <a:ext cx="4305300" cy="2463800"/>
          </a:xfrm>
          <a:prstGeom prst="rect">
            <a:avLst/>
          </a:prstGeom>
          <a:ln w="38100">
            <a:solidFill>
              <a:srgbClr val="C00000"/>
            </a:solidFill>
          </a:ln>
        </p:spPr>
      </p:pic>
      <p:sp>
        <p:nvSpPr>
          <p:cNvPr id="4" name="角丸四角形吹き出し 3">
            <a:extLst>
              <a:ext uri="{FF2B5EF4-FFF2-40B4-BE49-F238E27FC236}">
                <a16:creationId xmlns:a16="http://schemas.microsoft.com/office/drawing/2014/main" id="{413217F9-2D11-BA47-8097-34F4AC06B7C6}"/>
              </a:ext>
            </a:extLst>
          </p:cNvPr>
          <p:cNvSpPr/>
          <p:nvPr/>
        </p:nvSpPr>
        <p:spPr>
          <a:xfrm>
            <a:off x="5545393" y="961023"/>
            <a:ext cx="2644877" cy="612648"/>
          </a:xfrm>
          <a:prstGeom prst="wedgeRoundRectCallout">
            <a:avLst>
              <a:gd name="adj1" fmla="val 46080"/>
              <a:gd name="adj2" fmla="val 107437"/>
              <a:gd name="adj3" fmla="val 1666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>
                <a:solidFill>
                  <a:srgbClr val="C00000"/>
                </a:solidFill>
              </a:rPr>
              <a:t>特別会計の</a:t>
            </a:r>
            <a:r>
              <a:rPr lang="ja-JP" altLang="en-US">
                <a:solidFill>
                  <a:srgbClr val="C00000"/>
                </a:solidFill>
              </a:rPr>
              <a:t>隠れ</a:t>
            </a:r>
            <a:endParaRPr lang="en-US" altLang="ja-JP" dirty="0">
              <a:solidFill>
                <a:srgbClr val="C00000"/>
              </a:solidFill>
            </a:endParaRPr>
          </a:p>
          <a:p>
            <a:pPr algn="ctr"/>
            <a:r>
              <a:rPr lang="ja-JP" altLang="en-US">
                <a:solidFill>
                  <a:srgbClr val="C00000"/>
                </a:solidFill>
              </a:rPr>
              <a:t>債務残高１００兆円</a:t>
            </a:r>
            <a:endParaRPr kumimoji="1" lang="ja-JP" altLang="en-US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8267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テキスト ボックス 5"/>
          <p:cNvSpPr txBox="1"/>
          <p:nvPr/>
        </p:nvSpPr>
        <p:spPr>
          <a:xfrm>
            <a:off x="0" y="0"/>
            <a:ext cx="9144000" cy="77867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520"/>
              </a:lnSpc>
            </a:pPr>
            <a:endParaRPr lang="en-US" altLang="ja-JP" sz="3600" dirty="0"/>
          </a:p>
          <a:p>
            <a:pPr algn="ctr">
              <a:lnSpc>
                <a:spcPts val="2520"/>
              </a:lnSpc>
            </a:pPr>
            <a:endParaRPr lang="en-US" altLang="ja-JP" sz="3600" dirty="0">
              <a:solidFill>
                <a:srgbClr val="2812FF"/>
              </a:solidFill>
            </a:endParaRPr>
          </a:p>
          <a:p>
            <a:pPr algn="ctr">
              <a:lnSpc>
                <a:spcPts val="2520"/>
              </a:lnSpc>
            </a:pPr>
            <a:r>
              <a:rPr lang="ja-JP" altLang="en-US" sz="3600">
                <a:solidFill>
                  <a:srgbClr val="2812FF"/>
                </a:solidFill>
              </a:rPr>
              <a:t>公共貨幣フォーラム</a:t>
            </a:r>
            <a:endParaRPr lang="en-US" altLang="ja-JP" sz="3600" dirty="0">
              <a:solidFill>
                <a:srgbClr val="2812FF"/>
              </a:solidFill>
            </a:endParaRPr>
          </a:p>
          <a:p>
            <a:pPr algn="ctr">
              <a:lnSpc>
                <a:spcPts val="2520"/>
              </a:lnSpc>
            </a:pPr>
            <a:r>
              <a:rPr lang="en-US" altLang="ja-JP" sz="3600" dirty="0">
                <a:solidFill>
                  <a:srgbClr val="2812FF"/>
                </a:solidFill>
              </a:rPr>
              <a:t> </a:t>
            </a:r>
          </a:p>
          <a:p>
            <a:pPr>
              <a:lnSpc>
                <a:spcPts val="2520"/>
              </a:lnSpc>
            </a:pPr>
            <a:br>
              <a:rPr lang="en-US" altLang="ja-JP" sz="3600" dirty="0"/>
            </a:br>
            <a:r>
              <a:rPr lang="en-US" altLang="ja-JP" sz="3600" dirty="0"/>
              <a:t>		</a:t>
            </a:r>
            <a:r>
              <a:rPr lang="ja-JP" altLang="en-US" sz="2800"/>
              <a:t>（１）　公共貨幣システムで輝く日本の未来</a:t>
            </a:r>
            <a:endParaRPr lang="en-US" altLang="ja-JP" sz="3600" dirty="0">
              <a:solidFill>
                <a:srgbClr val="495DDD"/>
              </a:solidFill>
            </a:endParaRPr>
          </a:p>
          <a:p>
            <a:pPr>
              <a:lnSpc>
                <a:spcPts val="2520"/>
              </a:lnSpc>
            </a:pPr>
            <a:r>
              <a:rPr lang="ja-JP" altLang="en-US" sz="2400" dirty="0">
                <a:solidFill>
                  <a:srgbClr val="495DDD"/>
                </a:solidFill>
              </a:rPr>
              <a:t>　　　　　　　　　　　</a:t>
            </a:r>
            <a:r>
              <a:rPr lang="ja-JP" altLang="en-US" sz="2400">
                <a:solidFill>
                  <a:srgbClr val="495DDD"/>
                </a:solidFill>
              </a:rPr>
              <a:t>　</a:t>
            </a:r>
            <a:endParaRPr lang="en-US" altLang="ja-JP" sz="2400" dirty="0">
              <a:solidFill>
                <a:srgbClr val="495DDD"/>
              </a:solidFill>
            </a:endParaRPr>
          </a:p>
          <a:p>
            <a:pPr algn="ctr">
              <a:lnSpc>
                <a:spcPts val="2520"/>
              </a:lnSpc>
            </a:pPr>
            <a:r>
              <a:rPr lang="ja-JP" altLang="en-US"/>
              <a:t>２０１４年</a:t>
            </a:r>
            <a:r>
              <a:rPr lang="ja-JP" altLang="en-US" dirty="0"/>
              <a:t>５月３０日（金）</a:t>
            </a:r>
            <a:r>
              <a:rPr lang="en-US" altLang="ja-JP" dirty="0"/>
              <a:t>1</a:t>
            </a:r>
            <a:r>
              <a:rPr lang="ja-JP" altLang="en-US" dirty="0"/>
              <a:t>５</a:t>
            </a:r>
            <a:r>
              <a:rPr lang="en-US" altLang="ja-JP" dirty="0"/>
              <a:t>:00 – 1</a:t>
            </a:r>
            <a:r>
              <a:rPr lang="ja-JP" altLang="en-US"/>
              <a:t>８</a:t>
            </a:r>
            <a:r>
              <a:rPr lang="en-US" altLang="ja-JP" dirty="0"/>
              <a:t>:00</a:t>
            </a:r>
          </a:p>
          <a:p>
            <a:pPr algn="ctr">
              <a:lnSpc>
                <a:spcPts val="2520"/>
              </a:lnSpc>
            </a:pPr>
            <a:r>
              <a:rPr lang="ja-JP" altLang="en-US"/>
              <a:t>　参議院議員会館</a:t>
            </a:r>
            <a:r>
              <a:rPr lang="en-US" altLang="ja-JP" dirty="0"/>
              <a:t>B</a:t>
            </a:r>
            <a:r>
              <a:rPr lang="ja-JP" altLang="en-US"/>
              <a:t>１「</a:t>
            </a:r>
            <a:r>
              <a:rPr lang="en-US" altLang="ja-JP" dirty="0"/>
              <a:t>B</a:t>
            </a:r>
            <a:r>
              <a:rPr lang="ja-JP" altLang="en-US"/>
              <a:t>１０６会議室」</a:t>
            </a:r>
            <a:endParaRPr lang="en-US" altLang="ja-JP" dirty="0"/>
          </a:p>
          <a:p>
            <a:pPr algn="ctr">
              <a:lnSpc>
                <a:spcPts val="2520"/>
              </a:lnSpc>
            </a:pPr>
            <a:endParaRPr lang="en-US" altLang="ja-JP" sz="2000" dirty="0"/>
          </a:p>
          <a:p>
            <a:pPr algn="ctr">
              <a:lnSpc>
                <a:spcPts val="2520"/>
              </a:lnSpc>
            </a:pPr>
            <a:endParaRPr lang="en-US" altLang="ja-JP" sz="2000" dirty="0"/>
          </a:p>
          <a:p>
            <a:r>
              <a:rPr lang="en-US" altLang="ja-JP" dirty="0"/>
              <a:t>		</a:t>
            </a:r>
            <a:r>
              <a:rPr lang="ja-JP" altLang="en-US" sz="2800"/>
              <a:t>（２）　</a:t>
            </a:r>
            <a:r>
              <a:rPr lang="en-US" altLang="ja-JP" sz="2800" dirty="0" err="1"/>
              <a:t>未来の貨幣ＥＰＭ・新国生みトークンを創ろう</a:t>
            </a:r>
            <a:r>
              <a:rPr lang="ja-JP" altLang="ja-JP" sz="2800"/>
              <a:t> </a:t>
            </a:r>
            <a:endParaRPr lang="en-US" altLang="ja-JP" sz="2800" dirty="0"/>
          </a:p>
          <a:p>
            <a:pPr algn="ctr">
              <a:lnSpc>
                <a:spcPts val="2520"/>
              </a:lnSpc>
            </a:pPr>
            <a:r>
              <a:rPr lang="ja-JP" altLang="en-US" sz="2000" dirty="0"/>
              <a:t>　</a:t>
            </a:r>
            <a:r>
              <a:rPr lang="ja-JP" altLang="en-US" sz="2400"/>
              <a:t>　</a:t>
            </a:r>
            <a:endParaRPr lang="en-US" altLang="ja-JP" sz="2400" dirty="0"/>
          </a:p>
          <a:p>
            <a:pPr algn="ctr"/>
            <a:r>
              <a:rPr lang="ja-JP" altLang="ja-JP"/>
              <a:t>２０１７年６月１７日（土）１３：００ー１７：００</a:t>
            </a:r>
            <a:endParaRPr lang="en-US" altLang="ja-JP" dirty="0"/>
          </a:p>
          <a:p>
            <a:pPr algn="ctr"/>
            <a:r>
              <a:rPr lang="en-US" altLang="ja-JP" dirty="0" err="1"/>
              <a:t>淡路夢舞台</a:t>
            </a:r>
            <a:r>
              <a:rPr lang="en-US" altLang="ja-JP" dirty="0"/>
              <a:t> </a:t>
            </a:r>
            <a:r>
              <a:rPr lang="en-US" altLang="ja-JP" dirty="0" err="1"/>
              <a:t>国際会議場</a:t>
            </a:r>
            <a:r>
              <a:rPr lang="ja-JP" altLang="ja-JP" sz="2400"/>
              <a:t> </a:t>
            </a:r>
            <a:endParaRPr lang="en-US" altLang="ja-JP" sz="2400" dirty="0"/>
          </a:p>
          <a:p>
            <a:pPr algn="ctr"/>
            <a:endParaRPr lang="en-US" altLang="ja-JP" sz="2400" dirty="0">
              <a:solidFill>
                <a:srgbClr val="495DDD"/>
              </a:solidFill>
            </a:endParaRPr>
          </a:p>
          <a:p>
            <a:r>
              <a:rPr lang="en-US" altLang="ja-JP" sz="2800" dirty="0">
                <a:solidFill>
                  <a:srgbClr val="495DDD"/>
                </a:solidFill>
              </a:rPr>
              <a:t>	</a:t>
            </a:r>
            <a:r>
              <a:rPr lang="ja-JP" altLang="en-US" sz="2800">
                <a:solidFill>
                  <a:srgbClr val="495DDD"/>
                </a:solidFill>
              </a:rPr>
              <a:t>　　（３）　電子公共貨幣ＥＰＭで</a:t>
            </a:r>
            <a:endParaRPr lang="en-US" altLang="ja-JP" sz="2800" dirty="0">
              <a:solidFill>
                <a:srgbClr val="495DDD"/>
              </a:solidFill>
            </a:endParaRPr>
          </a:p>
          <a:p>
            <a:pPr algn="ctr"/>
            <a:r>
              <a:rPr lang="ja-JP" altLang="en-US" sz="2800">
                <a:solidFill>
                  <a:srgbClr val="495DDD"/>
                </a:solidFill>
              </a:rPr>
              <a:t>「新国生み」実証実験を始めよう</a:t>
            </a:r>
            <a:endParaRPr lang="en-US" altLang="ja-JP" sz="2800" dirty="0">
              <a:solidFill>
                <a:srgbClr val="495DDD"/>
              </a:solidFill>
            </a:endParaRPr>
          </a:p>
          <a:p>
            <a:endParaRPr lang="en-US" altLang="ja-JP" sz="2800" dirty="0">
              <a:solidFill>
                <a:srgbClr val="495DDD"/>
              </a:solidFill>
            </a:endParaRPr>
          </a:p>
          <a:p>
            <a:pPr algn="ctr"/>
            <a:endParaRPr lang="en-US" altLang="ja-JP" sz="2400" dirty="0">
              <a:solidFill>
                <a:srgbClr val="495DDD"/>
              </a:solidFill>
            </a:endParaRPr>
          </a:p>
          <a:p>
            <a:pPr algn="ctr"/>
            <a:endParaRPr lang="en-US" altLang="ja-JP" sz="2400" dirty="0">
              <a:solidFill>
                <a:srgbClr val="495DDD"/>
              </a:solidFill>
            </a:endParaRPr>
          </a:p>
          <a:p>
            <a:pPr algn="ctr"/>
            <a:endParaRPr lang="en-US" altLang="ja-JP" sz="2400" dirty="0">
              <a:solidFill>
                <a:srgbClr val="495DDD"/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1F17E-CEBC-2A42-8F0B-1F8C35B95941}" type="slidenum">
              <a:rPr kumimoji="1" lang="ja-JP" altLang="en-US" smtClean="0"/>
              <a:t>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9416445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1F17E-CEBC-2A42-8F0B-1F8C35B95941}" type="slidenum">
              <a:rPr kumimoji="1" lang="ja-JP" altLang="en-US" smtClean="0"/>
              <a:t>30</a:t>
            </a:fld>
            <a:endParaRPr kumimoji="1" lang="ja-JP" altLang="en-US"/>
          </a:p>
        </p:txBody>
      </p:sp>
      <p:sp>
        <p:nvSpPr>
          <p:cNvPr id="6" name="タイトル 1"/>
          <p:cNvSpPr txBox="1">
            <a:spLocks/>
          </p:cNvSpPr>
          <p:nvPr/>
        </p:nvSpPr>
        <p:spPr>
          <a:xfrm>
            <a:off x="685800" y="125475"/>
            <a:ext cx="7772400" cy="9283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3600" dirty="0">
                <a:solidFill>
                  <a:srgbClr val="FF0000"/>
                </a:solidFill>
              </a:rPr>
              <a:t>欠陥デザイン２</a:t>
            </a:r>
            <a:r>
              <a:rPr lang="ja-JP" altLang="en-US" sz="3600" dirty="0"/>
              <a:t>：　政府財務の増大</a:t>
            </a:r>
            <a:endParaRPr lang="ja-JP" altLang="en-US" sz="3100" dirty="0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AF015226-3E6C-574B-8F0E-0419977C99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338373"/>
            <a:ext cx="8458200" cy="5383102"/>
          </a:xfrm>
          <a:prstGeom prst="rect">
            <a:avLst/>
          </a:prstGeom>
        </p:spPr>
      </p:pic>
      <p:sp>
        <p:nvSpPr>
          <p:cNvPr id="8" name="角丸四角形吹き出し 7">
            <a:extLst>
              <a:ext uri="{FF2B5EF4-FFF2-40B4-BE49-F238E27FC236}">
                <a16:creationId xmlns:a16="http://schemas.microsoft.com/office/drawing/2014/main" id="{0EABE855-7AC5-6D4F-A21B-93D87661787F}"/>
              </a:ext>
            </a:extLst>
          </p:cNvPr>
          <p:cNvSpPr/>
          <p:nvPr/>
        </p:nvSpPr>
        <p:spPr>
          <a:xfrm>
            <a:off x="5943601" y="1730674"/>
            <a:ext cx="1772264" cy="612648"/>
          </a:xfrm>
          <a:prstGeom prst="wedgeRoundRectCallout">
            <a:avLst>
              <a:gd name="adj1" fmla="val 62179"/>
              <a:gd name="adj2" fmla="val 184471"/>
              <a:gd name="adj3" fmla="val 16667"/>
            </a:avLst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  <a:lin ang="54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>
                <a:solidFill>
                  <a:srgbClr val="C00000"/>
                </a:solidFill>
              </a:rPr>
              <a:t>特別会計の</a:t>
            </a:r>
            <a:endParaRPr kumimoji="1" lang="en-US" altLang="ja-JP" dirty="0">
              <a:solidFill>
                <a:srgbClr val="C00000"/>
              </a:solidFill>
            </a:endParaRPr>
          </a:p>
          <a:p>
            <a:pPr algn="ctr"/>
            <a:r>
              <a:rPr lang="ja-JP" altLang="en-US">
                <a:solidFill>
                  <a:srgbClr val="C00000"/>
                </a:solidFill>
              </a:rPr>
              <a:t>裏借金</a:t>
            </a:r>
            <a:endParaRPr kumimoji="1" lang="ja-JP" altLang="en-US">
              <a:solidFill>
                <a:srgbClr val="C00000"/>
              </a:solidFill>
            </a:endParaRPr>
          </a:p>
        </p:txBody>
      </p:sp>
      <p:sp>
        <p:nvSpPr>
          <p:cNvPr id="9" name="角丸四角形吹き出し 8">
            <a:extLst>
              <a:ext uri="{FF2B5EF4-FFF2-40B4-BE49-F238E27FC236}">
                <a16:creationId xmlns:a16="http://schemas.microsoft.com/office/drawing/2014/main" id="{5E757DDE-A74D-5343-80E7-3622B1AAC688}"/>
              </a:ext>
            </a:extLst>
          </p:cNvPr>
          <p:cNvSpPr/>
          <p:nvPr/>
        </p:nvSpPr>
        <p:spPr>
          <a:xfrm>
            <a:off x="5791199" y="4820184"/>
            <a:ext cx="1761203" cy="612648"/>
          </a:xfrm>
          <a:prstGeom prst="wedgeRoundRectCallout">
            <a:avLst>
              <a:gd name="adj1" fmla="val 70680"/>
              <a:gd name="adj2" fmla="val 101018"/>
              <a:gd name="adj3" fmla="val 16667"/>
            </a:avLst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162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>
                <a:solidFill>
                  <a:srgbClr val="C00000"/>
                </a:solidFill>
              </a:rPr>
              <a:t>一般</a:t>
            </a:r>
            <a:r>
              <a:rPr kumimoji="1" lang="ja-JP" altLang="en-US">
                <a:solidFill>
                  <a:srgbClr val="C00000"/>
                </a:solidFill>
              </a:rPr>
              <a:t>会計の</a:t>
            </a:r>
            <a:endParaRPr kumimoji="1" lang="en-US" altLang="ja-JP" dirty="0">
              <a:solidFill>
                <a:srgbClr val="C00000"/>
              </a:solidFill>
            </a:endParaRPr>
          </a:p>
          <a:p>
            <a:pPr algn="ctr"/>
            <a:r>
              <a:rPr lang="ja-JP" altLang="en-US">
                <a:solidFill>
                  <a:srgbClr val="C00000"/>
                </a:solidFill>
              </a:rPr>
              <a:t>新規借金</a:t>
            </a:r>
            <a:endParaRPr kumimoji="1" lang="ja-JP" altLang="en-US">
              <a:solidFill>
                <a:srgbClr val="C00000"/>
              </a:solidFill>
            </a:endParaRPr>
          </a:p>
        </p:txBody>
      </p:sp>
      <p:sp>
        <p:nvSpPr>
          <p:cNvPr id="10" name="角丸四角形吹き出し 9">
            <a:extLst>
              <a:ext uri="{FF2B5EF4-FFF2-40B4-BE49-F238E27FC236}">
                <a16:creationId xmlns:a16="http://schemas.microsoft.com/office/drawing/2014/main" id="{62F8E36A-DBB9-C54B-BF1A-893D48EAE10F}"/>
              </a:ext>
            </a:extLst>
          </p:cNvPr>
          <p:cNvSpPr/>
          <p:nvPr/>
        </p:nvSpPr>
        <p:spPr>
          <a:xfrm>
            <a:off x="5594555" y="3284018"/>
            <a:ext cx="1893938" cy="612648"/>
          </a:xfrm>
          <a:prstGeom prst="wedgeRoundRectCallout">
            <a:avLst>
              <a:gd name="adj1" fmla="val 72156"/>
              <a:gd name="adj2" fmla="val 70525"/>
              <a:gd name="adj3" fmla="val 16667"/>
            </a:avLst>
          </a:prstGeom>
          <a:gradFill flip="none" rotWithShape="1">
            <a:gsLst>
              <a:gs pos="0">
                <a:srgbClr val="92D050">
                  <a:shade val="30000"/>
                  <a:satMod val="115000"/>
                </a:srgbClr>
              </a:gs>
              <a:gs pos="50000">
                <a:srgbClr val="92D050">
                  <a:shade val="67500"/>
                  <a:satMod val="115000"/>
                </a:srgbClr>
              </a:gs>
              <a:gs pos="100000">
                <a:srgbClr val="92D050">
                  <a:shade val="100000"/>
                  <a:satMod val="115000"/>
                </a:srgbClr>
              </a:gs>
            </a:gsLst>
            <a:lin ang="162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>
                <a:solidFill>
                  <a:srgbClr val="C00000"/>
                </a:solidFill>
              </a:rPr>
              <a:t>借り換え借金</a:t>
            </a:r>
          </a:p>
        </p:txBody>
      </p:sp>
      <p:sp>
        <p:nvSpPr>
          <p:cNvPr id="11" name="角丸四角形吹き出し 10">
            <a:extLst>
              <a:ext uri="{FF2B5EF4-FFF2-40B4-BE49-F238E27FC236}">
                <a16:creationId xmlns:a16="http://schemas.microsoft.com/office/drawing/2014/main" id="{76EC2C08-7416-8749-A2F3-516699CB7317}"/>
              </a:ext>
            </a:extLst>
          </p:cNvPr>
          <p:cNvSpPr/>
          <p:nvPr/>
        </p:nvSpPr>
        <p:spPr>
          <a:xfrm>
            <a:off x="7056561" y="889752"/>
            <a:ext cx="1857068" cy="612648"/>
          </a:xfrm>
          <a:prstGeom prst="wedgeRoundRectCallout">
            <a:avLst>
              <a:gd name="adj1" fmla="val 9308"/>
              <a:gd name="adj2" fmla="val 245830"/>
              <a:gd name="adj3" fmla="val 16667"/>
            </a:avLst>
          </a:prstGeom>
          <a:gradFill flip="none" rotWithShape="1">
            <a:gsLst>
              <a:gs pos="0">
                <a:schemeClr val="bg1">
                  <a:lumMod val="75000"/>
                  <a:tint val="66000"/>
                  <a:satMod val="160000"/>
                </a:schemeClr>
              </a:gs>
              <a:gs pos="50000">
                <a:schemeClr val="bg1">
                  <a:lumMod val="75000"/>
                  <a:tint val="44500"/>
                  <a:satMod val="160000"/>
                </a:schemeClr>
              </a:gs>
              <a:gs pos="100000">
                <a:schemeClr val="bg1">
                  <a:lumMod val="75000"/>
                  <a:tint val="23500"/>
                  <a:satMod val="160000"/>
                </a:schemeClr>
              </a:gs>
            </a:gsLst>
            <a:lin ang="54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>
                <a:solidFill>
                  <a:srgbClr val="C00000"/>
                </a:solidFill>
              </a:rPr>
              <a:t>毎年の借金</a:t>
            </a:r>
            <a:r>
              <a:rPr lang="ja-JP" altLang="en-US">
                <a:solidFill>
                  <a:srgbClr val="C00000"/>
                </a:solidFill>
              </a:rPr>
              <a:t>返済</a:t>
            </a:r>
            <a:endParaRPr lang="en-US" altLang="ja-JP" dirty="0">
              <a:solidFill>
                <a:srgbClr val="C00000"/>
              </a:solidFill>
            </a:endParaRPr>
          </a:p>
          <a:p>
            <a:pPr algn="ctr"/>
            <a:r>
              <a:rPr lang="ja-JP" altLang="en-US">
                <a:solidFill>
                  <a:srgbClr val="C00000"/>
                </a:solidFill>
              </a:rPr>
              <a:t>総額１５０兆円！</a:t>
            </a:r>
            <a:endParaRPr kumimoji="1" lang="ja-JP" altLang="en-US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6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1365938" cy="365125"/>
          </a:xfrm>
        </p:spPr>
        <p:txBody>
          <a:bodyPr/>
          <a:lstStyle/>
          <a:p>
            <a:fld id="{FD51F17E-CEBC-2A42-8F0B-1F8C35B95941}" type="slidenum">
              <a:rPr kumimoji="1" lang="ja-JP" altLang="en-US" smtClean="0"/>
              <a:t>31</a:t>
            </a:fld>
            <a:endParaRPr kumimoji="1" lang="ja-JP" altLang="en-US" dirty="0"/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36" y="2002080"/>
            <a:ext cx="9046723" cy="4354270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1002" y="397845"/>
            <a:ext cx="5041900" cy="1346200"/>
          </a:xfrm>
          <a:prstGeom prst="rect">
            <a:avLst/>
          </a:prstGeom>
        </p:spPr>
      </p:pic>
      <p:sp>
        <p:nvSpPr>
          <p:cNvPr id="10" name="テキスト ボックス 9"/>
          <p:cNvSpPr txBox="1"/>
          <p:nvPr/>
        </p:nvSpPr>
        <p:spPr>
          <a:xfrm>
            <a:off x="6682902" y="1194598"/>
            <a:ext cx="1236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2016.02.12</a:t>
            </a:r>
          </a:p>
        </p:txBody>
      </p:sp>
      <p:sp>
        <p:nvSpPr>
          <p:cNvPr id="6" name="タイトル 1"/>
          <p:cNvSpPr txBox="1">
            <a:spLocks/>
          </p:cNvSpPr>
          <p:nvPr/>
        </p:nvSpPr>
        <p:spPr>
          <a:xfrm>
            <a:off x="0" y="18988"/>
            <a:ext cx="9144000" cy="928304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3600" dirty="0">
                <a:solidFill>
                  <a:srgbClr val="FF0000"/>
                </a:solidFill>
              </a:rPr>
              <a:t>欠陥デザイン３</a:t>
            </a:r>
            <a:r>
              <a:rPr lang="ja-JP" altLang="en-US" sz="3600" dirty="0"/>
              <a:t>：　所得格差の拡大</a:t>
            </a:r>
            <a:endParaRPr lang="ja-JP" altLang="en-US" sz="3100" dirty="0"/>
          </a:p>
        </p:txBody>
      </p:sp>
      <p:sp>
        <p:nvSpPr>
          <p:cNvPr id="2" name="テキスト ボックス 1"/>
          <p:cNvSpPr txBox="1"/>
          <p:nvPr/>
        </p:nvSpPr>
        <p:spPr>
          <a:xfrm>
            <a:off x="1896177" y="6275671"/>
            <a:ext cx="8835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2000</a:t>
            </a:r>
            <a:r>
              <a:rPr kumimoji="1" lang="ja-JP" altLang="en-US" dirty="0"/>
              <a:t>年</a:t>
            </a: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7035563" y="6310062"/>
            <a:ext cx="88357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2016</a:t>
            </a:r>
            <a:r>
              <a:rPr kumimoji="1" lang="ja-JP" altLang="en-US" dirty="0"/>
              <a:t>年</a:t>
            </a:r>
          </a:p>
        </p:txBody>
      </p:sp>
    </p:spTree>
    <p:extLst>
      <p:ext uri="{BB962C8B-B14F-4D97-AF65-F5344CB8AC3E}">
        <p14:creationId xmlns:p14="http://schemas.microsoft.com/office/powerpoint/2010/main" val="1483710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20062" y="660361"/>
            <a:ext cx="3520095" cy="5311740"/>
          </a:xfrm>
          <a:prstGeom prst="rect">
            <a:avLst/>
          </a:prstGeom>
        </p:spPr>
      </p:pic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1F17E-CEBC-2A42-8F0B-1F8C35B95941}" type="slidenum">
              <a:rPr kumimoji="1" lang="ja-JP" altLang="en-US" smtClean="0"/>
              <a:t>32</a:t>
            </a:fld>
            <a:endParaRPr kumimoji="1" lang="ja-JP" altLang="en-US" dirty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721894" y="6237058"/>
            <a:ext cx="7851829" cy="40011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kumimoji="1" lang="ja-JP" altLang="en-US" sz="2000">
                <a:solidFill>
                  <a:srgbClr val="2812FF"/>
                </a:solidFill>
              </a:rPr>
              <a:t>「経済</a:t>
            </a:r>
            <a:r>
              <a:rPr kumimoji="1" lang="ja-JP" altLang="en-US" sz="2000" dirty="0">
                <a:solidFill>
                  <a:srgbClr val="2812FF"/>
                </a:solidFill>
              </a:rPr>
              <a:t>が</a:t>
            </a:r>
            <a:r>
              <a:rPr kumimoji="1" lang="ja-JP" altLang="en-US" sz="2000">
                <a:solidFill>
                  <a:srgbClr val="2812FF"/>
                </a:solidFill>
              </a:rPr>
              <a:t>成長し、明日</a:t>
            </a:r>
            <a:r>
              <a:rPr kumimoji="1" lang="ja-JP" altLang="en-US" sz="2000" dirty="0">
                <a:solidFill>
                  <a:srgbClr val="2812FF"/>
                </a:solidFill>
              </a:rPr>
              <a:t>に希望</a:t>
            </a:r>
            <a:r>
              <a:rPr kumimoji="1" lang="ja-JP" altLang="en-US" sz="2000">
                <a:solidFill>
                  <a:srgbClr val="2812FF"/>
                </a:solidFill>
              </a:rPr>
              <a:t>が持てる喜び」を</a:t>
            </a:r>
            <a:r>
              <a:rPr kumimoji="1" lang="ja-JP" altLang="en-US" sz="2000" dirty="0">
                <a:solidFill>
                  <a:srgbClr val="2812FF"/>
                </a:solidFill>
              </a:rPr>
              <a:t>知らない若者たちが増大</a:t>
            </a: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91D94D9F-A6F0-9542-B611-BF65F8740F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068" y="2502710"/>
            <a:ext cx="4876800" cy="2844800"/>
          </a:xfrm>
          <a:prstGeom prst="rect">
            <a:avLst/>
          </a:prstGeom>
        </p:spPr>
      </p:pic>
      <p:sp>
        <p:nvSpPr>
          <p:cNvPr id="9" name="ドーナツ 8">
            <a:extLst>
              <a:ext uri="{FF2B5EF4-FFF2-40B4-BE49-F238E27FC236}">
                <a16:creationId xmlns:a16="http://schemas.microsoft.com/office/drawing/2014/main" id="{BA0DACAC-C1FD-E045-A7E9-F97AE0AB4DA4}"/>
              </a:ext>
            </a:extLst>
          </p:cNvPr>
          <p:cNvSpPr/>
          <p:nvPr/>
        </p:nvSpPr>
        <p:spPr>
          <a:xfrm>
            <a:off x="2073166" y="2906080"/>
            <a:ext cx="3176752" cy="609630"/>
          </a:xfrm>
          <a:prstGeom prst="donut">
            <a:avLst>
              <a:gd name="adj" fmla="val 4809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0" name="角丸四角形吹き出し 9">
            <a:extLst>
              <a:ext uri="{FF2B5EF4-FFF2-40B4-BE49-F238E27FC236}">
                <a16:creationId xmlns:a16="http://schemas.microsoft.com/office/drawing/2014/main" id="{8D2BD2AC-8678-B945-83F3-336A990E670D}"/>
              </a:ext>
            </a:extLst>
          </p:cNvPr>
          <p:cNvSpPr/>
          <p:nvPr/>
        </p:nvSpPr>
        <p:spPr>
          <a:xfrm>
            <a:off x="721893" y="660361"/>
            <a:ext cx="4052125" cy="1056883"/>
          </a:xfrm>
          <a:prstGeom prst="wedgeRoundRectCallout">
            <a:avLst>
              <a:gd name="adj1" fmla="val 35740"/>
              <a:gd name="adj2" fmla="val 164651"/>
              <a:gd name="adj3" fmla="val 1666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800">
                <a:solidFill>
                  <a:srgbClr val="C00000"/>
                </a:solidFill>
              </a:rPr>
              <a:t>失われた３０年</a:t>
            </a:r>
            <a:endParaRPr lang="en-US" altLang="ja-JP" sz="2800" dirty="0">
              <a:solidFill>
                <a:srgbClr val="C00000"/>
              </a:solidFill>
            </a:endParaRPr>
          </a:p>
          <a:p>
            <a:pPr algn="ctr"/>
            <a:r>
              <a:rPr lang="en-US" altLang="ja-JP" sz="2400" dirty="0">
                <a:solidFill>
                  <a:srgbClr val="C00000"/>
                </a:solidFill>
              </a:rPr>
              <a:t>GDP</a:t>
            </a:r>
            <a:r>
              <a:rPr lang="ja-JP" altLang="en-US" sz="2400">
                <a:solidFill>
                  <a:srgbClr val="C00000"/>
                </a:solidFill>
              </a:rPr>
              <a:t>が５００兆円前後で停滞</a:t>
            </a:r>
            <a:endParaRPr lang="en-US" altLang="ja-JP" sz="24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9426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 animBg="1"/>
      <p:bldP spid="10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-28575" y="0"/>
            <a:ext cx="9172575" cy="1585609"/>
          </a:xfrm>
          <a:gradFill flip="none" rotWithShape="1">
            <a:gsLst>
              <a:gs pos="0">
                <a:schemeClr val="bg2">
                  <a:lumMod val="90000"/>
                  <a:shade val="30000"/>
                  <a:satMod val="115000"/>
                </a:schemeClr>
              </a:gs>
              <a:gs pos="50000">
                <a:schemeClr val="bg2">
                  <a:lumMod val="90000"/>
                  <a:shade val="67500"/>
                  <a:satMod val="115000"/>
                </a:schemeClr>
              </a:gs>
              <a:gs pos="100000">
                <a:schemeClr val="bg2">
                  <a:lumMod val="90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txBody>
          <a:bodyPr>
            <a:noAutofit/>
          </a:bodyPr>
          <a:lstStyle/>
          <a:p>
            <a:pPr algn="ctr"/>
            <a:r>
              <a:rPr lang="ja-JP" altLang="en-US" sz="3200" dirty="0">
                <a:solidFill>
                  <a:srgbClr val="2812FF"/>
                </a:solidFill>
              </a:rPr>
              <a:t>債務貨幣システムは欠陥デザイン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088950" y="2197564"/>
            <a:ext cx="7510301" cy="4158786"/>
          </a:xfrm>
          <a:solidFill>
            <a:schemeClr val="bg1">
              <a:lumMod val="85000"/>
            </a:schemeClr>
          </a:solidFill>
        </p:spPr>
        <p:txBody>
          <a:bodyPr>
            <a:noAutofit/>
          </a:bodyPr>
          <a:lstStyle/>
          <a:p>
            <a:pPr marL="385763" indent="-385763">
              <a:buFont typeface="+mj-lt"/>
              <a:buAutoNum type="arabicPeriod"/>
            </a:pPr>
            <a:r>
              <a:rPr lang="ja-JP" altLang="en-US" sz="2400" dirty="0">
                <a:solidFill>
                  <a:srgbClr val="2812FF"/>
                </a:solidFill>
              </a:rPr>
              <a:t>マネーストックの不安定性（景気変動） </a:t>
            </a:r>
            <a:br>
              <a:rPr lang="en-US" altLang="ja-JP" sz="2400" dirty="0">
                <a:solidFill>
                  <a:srgbClr val="2812FF"/>
                </a:solidFill>
              </a:rPr>
            </a:br>
            <a:r>
              <a:rPr lang="ja-JP" altLang="en-US" sz="2400" dirty="0">
                <a:solidFill>
                  <a:srgbClr val="2812FF"/>
                </a:solidFill>
              </a:rPr>
              <a:t>　バブルと不況・失業の繰り返し</a:t>
            </a:r>
            <a:br>
              <a:rPr lang="en-US" altLang="ja-JP" sz="2400" dirty="0">
                <a:solidFill>
                  <a:srgbClr val="2812FF"/>
                </a:solidFill>
              </a:rPr>
            </a:br>
            <a:endParaRPr lang="en-US" altLang="ja-JP" sz="2400" dirty="0">
              <a:solidFill>
                <a:srgbClr val="2812FF"/>
              </a:solidFill>
            </a:endParaRPr>
          </a:p>
          <a:p>
            <a:pPr marL="385763" indent="-385763">
              <a:buFont typeface="+mj-lt"/>
              <a:buAutoNum type="arabicPeriod"/>
            </a:pPr>
            <a:r>
              <a:rPr lang="ja-JP" altLang="en-US" sz="2400" dirty="0">
                <a:solidFill>
                  <a:srgbClr val="2812FF"/>
                </a:solidFill>
              </a:rPr>
              <a:t>政府債務の累積</a:t>
            </a:r>
            <a:br>
              <a:rPr lang="en-US" altLang="ja-JP" sz="2400" dirty="0">
                <a:solidFill>
                  <a:srgbClr val="2812FF"/>
                </a:solidFill>
              </a:rPr>
            </a:br>
            <a:r>
              <a:rPr lang="ja-JP" altLang="en-US" sz="2400" dirty="0">
                <a:solidFill>
                  <a:srgbClr val="2812FF"/>
                </a:solidFill>
              </a:rPr>
              <a:t>増税（消費税）、緊縮財政（年金削減）：効果なし</a:t>
            </a:r>
            <a:br>
              <a:rPr lang="en-US" altLang="ja-JP" sz="2400" dirty="0">
                <a:solidFill>
                  <a:srgbClr val="2812FF"/>
                </a:solidFill>
              </a:rPr>
            </a:br>
            <a:endParaRPr lang="en-US" altLang="ja-JP" sz="2400" dirty="0">
              <a:solidFill>
                <a:srgbClr val="2812FF"/>
              </a:solidFill>
            </a:endParaRPr>
          </a:p>
          <a:p>
            <a:pPr marL="385763" indent="-385763">
              <a:buFont typeface="+mj-lt"/>
              <a:buAutoNum type="arabicPeriod"/>
            </a:pPr>
            <a:r>
              <a:rPr lang="ja-JP" altLang="en-US" sz="2400" dirty="0">
                <a:solidFill>
                  <a:srgbClr val="2812FF"/>
                </a:solidFill>
              </a:rPr>
              <a:t>所得格差の拡大</a:t>
            </a:r>
            <a:r>
              <a:rPr lang="en-US" altLang="ja-JP" sz="2400" dirty="0">
                <a:solidFill>
                  <a:srgbClr val="2812FF"/>
                </a:solidFill>
              </a:rPr>
              <a:t> (1% </a:t>
            </a:r>
            <a:r>
              <a:rPr lang="en-US" altLang="ja-JP" sz="2400" dirty="0" err="1">
                <a:solidFill>
                  <a:srgbClr val="2812FF"/>
                </a:solidFill>
              </a:rPr>
              <a:t>vs</a:t>
            </a:r>
            <a:r>
              <a:rPr lang="en-US" altLang="ja-JP" sz="2400" dirty="0">
                <a:solidFill>
                  <a:srgbClr val="2812FF"/>
                </a:solidFill>
              </a:rPr>
              <a:t> 99%)</a:t>
            </a:r>
            <a:br>
              <a:rPr lang="en-US" altLang="ja-JP" sz="2400" dirty="0">
                <a:solidFill>
                  <a:srgbClr val="2812FF"/>
                </a:solidFill>
              </a:rPr>
            </a:br>
            <a:r>
              <a:rPr lang="ja-JP" altLang="en-US" sz="2400" dirty="0">
                <a:solidFill>
                  <a:srgbClr val="2812FF"/>
                </a:solidFill>
              </a:rPr>
              <a:t>相対貧困化率、非正規社員、生活保護世帯：増大</a:t>
            </a:r>
            <a:br>
              <a:rPr lang="en-US" altLang="ja-JP" sz="2400" dirty="0">
                <a:solidFill>
                  <a:srgbClr val="2812FF"/>
                </a:solidFill>
              </a:rPr>
            </a:br>
            <a:endParaRPr lang="en-US" altLang="ja-JP" sz="2400" dirty="0">
              <a:solidFill>
                <a:srgbClr val="2812FF"/>
              </a:solidFill>
            </a:endParaRPr>
          </a:p>
          <a:p>
            <a:pPr marL="385763" indent="-385763">
              <a:buFont typeface="+mj-lt"/>
              <a:buAutoNum type="arabicPeriod"/>
            </a:pPr>
            <a:r>
              <a:rPr lang="ja-JP" altLang="en-US" sz="2400" dirty="0">
                <a:solidFill>
                  <a:srgbClr val="2812FF"/>
                </a:solidFill>
              </a:rPr>
              <a:t>環境破壊、持続不可能な社会</a:t>
            </a:r>
            <a:endParaRPr lang="en-US" altLang="ja-JP" sz="2400" dirty="0">
              <a:solidFill>
                <a:srgbClr val="2812FF"/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1F17E-CEBC-2A42-8F0B-1F8C35B95941}" type="slidenum">
              <a:rPr kumimoji="1" lang="ja-JP" altLang="en-US" smtClean="0"/>
              <a:t>33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69574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F2E5ECC-30CA-AE46-BD34-06F5BD5F22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ja-JP" altLang="en-US" sz="3600">
                <a:solidFill>
                  <a:srgbClr val="0081DD"/>
                </a:solidFill>
              </a:rPr>
              <a:t>「公共貨幣で新国生み」　講演内容</a:t>
            </a:r>
            <a:endParaRPr kumimoji="1" lang="ja-JP" altLang="en-US" sz="360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CFC17653-E918-514A-B563-86EDF3DB18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457200" indent="-457200">
              <a:buFont typeface="+mj-lt"/>
              <a:buAutoNum type="arabicPeriod"/>
            </a:pPr>
            <a:r>
              <a:rPr lang="ja-JP" altLang="ja-JP" sz="2400">
                <a:solidFill>
                  <a:schemeClr val="bg1">
                    <a:lumMod val="65000"/>
                  </a:schemeClr>
                </a:solidFill>
              </a:rPr>
              <a:t>古事記の国生み神話から日本初の公共貨幣</a:t>
            </a:r>
            <a:br>
              <a:rPr lang="en-US" altLang="ja-JP" sz="2400" dirty="0">
                <a:solidFill>
                  <a:schemeClr val="bg1">
                    <a:lumMod val="65000"/>
                  </a:schemeClr>
                </a:solidFill>
              </a:rPr>
            </a:br>
            <a:r>
              <a:rPr lang="ja-JP" altLang="ja-JP" sz="2400">
                <a:solidFill>
                  <a:schemeClr val="bg1">
                    <a:lumMod val="65000"/>
                  </a:schemeClr>
                </a:solidFill>
              </a:rPr>
              <a:t>「和同開珎</a:t>
            </a:r>
            <a:r>
              <a:rPr lang="en-US" altLang="ja-JP" sz="2400" dirty="0">
                <a:solidFill>
                  <a:schemeClr val="bg1">
                    <a:lumMod val="65000"/>
                  </a:schemeClr>
                </a:solidFill>
              </a:rPr>
              <a:t> (708)</a:t>
            </a:r>
            <a:r>
              <a:rPr lang="ja-JP" altLang="ja-JP" sz="2400">
                <a:solidFill>
                  <a:schemeClr val="bg1">
                    <a:lumMod val="65000"/>
                  </a:schemeClr>
                </a:solidFill>
              </a:rPr>
              <a:t>」による国生み</a:t>
            </a:r>
            <a:r>
              <a:rPr lang="en-US" altLang="ja-JP" sz="2400" dirty="0">
                <a:solidFill>
                  <a:schemeClr val="bg1">
                    <a:lumMod val="65000"/>
                  </a:schemeClr>
                </a:solidFill>
              </a:rPr>
              <a:t>(</a:t>
            </a:r>
            <a:r>
              <a:rPr lang="ja-JP" altLang="ja-JP" sz="2400">
                <a:solidFill>
                  <a:schemeClr val="bg1">
                    <a:lumMod val="65000"/>
                  </a:schemeClr>
                </a:solidFill>
              </a:rPr>
              <a:t>奈良平城京）へ</a:t>
            </a:r>
            <a:br>
              <a:rPr lang="en-US" altLang="ja-JP" sz="2400" dirty="0">
                <a:solidFill>
                  <a:schemeClr val="bg1">
                    <a:lumMod val="65000"/>
                  </a:schemeClr>
                </a:solidFill>
              </a:rPr>
            </a:br>
            <a:endParaRPr lang="ja-JP" altLang="ja-JP" sz="2400">
              <a:solidFill>
                <a:schemeClr val="bg1">
                  <a:lumMod val="65000"/>
                </a:schemeClr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ja-JP" altLang="ja-JP" sz="2400">
                <a:solidFill>
                  <a:schemeClr val="bg1">
                    <a:lumMod val="65000"/>
                  </a:schemeClr>
                </a:solidFill>
              </a:rPr>
              <a:t>日本銀行(1882) の債務貨幣による国盗り</a:t>
            </a:r>
            <a:br>
              <a:rPr lang="en-US" altLang="ja-JP" sz="2400" dirty="0">
                <a:solidFill>
                  <a:schemeClr val="bg1">
                    <a:lumMod val="65000"/>
                  </a:schemeClr>
                </a:solidFill>
              </a:rPr>
            </a:br>
            <a:r>
              <a:rPr lang="ja-JP" altLang="ja-JP" sz="2400">
                <a:solidFill>
                  <a:schemeClr val="bg1">
                    <a:lumMod val="65000"/>
                  </a:schemeClr>
                </a:solidFill>
              </a:rPr>
              <a:t>（明治維新から現在まで１５０年間）</a:t>
            </a:r>
            <a:endParaRPr lang="en-US" altLang="ja-JP" sz="2400" dirty="0">
              <a:solidFill>
                <a:schemeClr val="bg1">
                  <a:lumMod val="65000"/>
                </a:schemeClr>
              </a:solidFill>
            </a:endParaRPr>
          </a:p>
          <a:p>
            <a:pPr marL="457200" indent="-457200">
              <a:buFont typeface="+mj-lt"/>
              <a:buAutoNum type="arabicPeriod"/>
            </a:pPr>
            <a:endParaRPr lang="ja-JP" altLang="ja-JP" sz="2400"/>
          </a:p>
          <a:p>
            <a:pPr marL="457200" indent="-457200">
              <a:buFont typeface="+mj-lt"/>
              <a:buAutoNum type="arabicPeriod"/>
            </a:pPr>
            <a:r>
              <a:rPr lang="ja-JP" altLang="ja-JP" sz="2400">
                <a:solidFill>
                  <a:srgbClr val="2812FF"/>
                </a:solidFill>
              </a:rPr>
              <a:t>世界初の電子公共貨幣ＥＰＭによる</a:t>
            </a:r>
            <a:br>
              <a:rPr lang="en-US" altLang="ja-JP" sz="2400" dirty="0">
                <a:solidFill>
                  <a:srgbClr val="2812FF"/>
                </a:solidFill>
              </a:rPr>
            </a:br>
            <a:r>
              <a:rPr lang="ja-JP" altLang="ja-JP" sz="2400">
                <a:solidFill>
                  <a:srgbClr val="2812FF"/>
                </a:solidFill>
              </a:rPr>
              <a:t>新国生み（ポスト平成の和同開珎）</a:t>
            </a:r>
            <a:endParaRPr lang="en-US" altLang="ja-JP" sz="2400" dirty="0">
              <a:solidFill>
                <a:srgbClr val="2812FF"/>
              </a:solidFill>
            </a:endParaRPr>
          </a:p>
          <a:p>
            <a:pPr marL="457200" indent="-457200">
              <a:buFont typeface="+mj-lt"/>
              <a:buAutoNum type="arabicPeriod"/>
            </a:pPr>
            <a:endParaRPr lang="ja-JP" altLang="ja-JP" sz="2400"/>
          </a:p>
          <a:p>
            <a:pPr marL="457200" indent="-457200">
              <a:buFont typeface="+mj-lt"/>
              <a:buAutoNum type="arabicPeriod"/>
            </a:pPr>
            <a:r>
              <a:rPr lang="ja-JP" altLang="ja-JP" sz="2400">
                <a:solidFill>
                  <a:schemeClr val="bg1">
                    <a:lumMod val="65000"/>
                  </a:schemeClr>
                </a:solidFill>
              </a:rPr>
              <a:t>ＥPMトークン「新国生み」の実証実験から始めよう</a:t>
            </a:r>
            <a:br>
              <a:rPr lang="en-US" altLang="ja-JP" sz="2400" dirty="0">
                <a:solidFill>
                  <a:schemeClr val="bg1">
                    <a:lumMod val="65000"/>
                  </a:schemeClr>
                </a:solidFill>
              </a:rPr>
            </a:br>
            <a:r>
              <a:rPr lang="ja-JP" altLang="ja-JP" sz="2400">
                <a:solidFill>
                  <a:schemeClr val="bg1">
                    <a:lumMod val="65000"/>
                  </a:schemeClr>
                </a:solidFill>
              </a:rPr>
              <a:t>（新しい天孫降臨！）</a:t>
            </a:r>
            <a:br>
              <a:rPr lang="en-US" altLang="ja-JP" sz="2400" dirty="0"/>
            </a:br>
            <a:r>
              <a:rPr lang="ja-JP" altLang="en-US" sz="2400"/>
              <a:t>　</a:t>
            </a:r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9A2F7242-2D5E-6A40-BA88-F08853C9A9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1F17E-CEBC-2A42-8F0B-1F8C35B95941}" type="slidenum">
              <a:rPr kumimoji="1" lang="ja-JP" altLang="en-US" smtClean="0"/>
              <a:t>34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2901507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正方形/長方形 7"/>
          <p:cNvSpPr>
            <a:spLocks noChangeArrowheads="1"/>
          </p:cNvSpPr>
          <p:nvPr/>
        </p:nvSpPr>
        <p:spPr bwMode="auto">
          <a:xfrm>
            <a:off x="1256635" y="1625625"/>
            <a:ext cx="6570773" cy="738664"/>
          </a:xfrm>
          <a:prstGeom prst="rect">
            <a:avLst/>
          </a:prstGeom>
          <a:gradFill rotWithShape="1">
            <a:gsLst>
              <a:gs pos="0">
                <a:srgbClr val="A0A000"/>
              </a:gs>
              <a:gs pos="50000">
                <a:srgbClr val="E6E600"/>
              </a:gs>
              <a:gs pos="100000">
                <a:srgbClr val="FFFF00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 eaLnBrk="0" hangingPunct="0"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 algn="l" eaLnBrk="0" hangingPunct="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 algn="l" eaLnBrk="0" hangingPunct="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 algn="l" eaLnBrk="0" hangingPunct="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 algn="l" eaLnBrk="0" hangingPunct="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ja-JP" altLang="en-US" sz="2400" b="1" dirty="0">
                <a:solidFill>
                  <a:srgbClr val="0715F5"/>
                </a:solidFill>
                <a:latin typeface="Times New Roman" charset="0"/>
                <a:ea typeface="ＭＳ 明朝" charset="-128"/>
                <a:cs typeface="Times New Roman" charset="0"/>
              </a:rPr>
              <a:t>代替</a:t>
            </a:r>
            <a:r>
              <a:rPr lang="ja-JP" altLang="en-US" sz="2400" b="1">
                <a:solidFill>
                  <a:srgbClr val="0715F5"/>
                </a:solidFill>
                <a:latin typeface="Times New Roman" charset="0"/>
                <a:ea typeface="ＭＳ 明朝" charset="-128"/>
                <a:cs typeface="Times New Roman" charset="0"/>
              </a:rPr>
              <a:t>システムデザイン：</a:t>
            </a:r>
            <a:r>
              <a:rPr lang="ja-JP" altLang="en-US" sz="2400" b="1">
                <a:solidFill>
                  <a:srgbClr val="C00000"/>
                </a:solidFill>
                <a:latin typeface="Times New Roman" charset="0"/>
                <a:ea typeface="ＭＳ 明朝" charset="-128"/>
                <a:cs typeface="Times New Roman" charset="0"/>
              </a:rPr>
              <a:t>新国生み</a:t>
            </a:r>
            <a:br>
              <a:rPr lang="en-US" altLang="ja-JP" sz="2400" b="1" dirty="0">
                <a:solidFill>
                  <a:srgbClr val="0715F5"/>
                </a:solidFill>
                <a:latin typeface="Times New Roman" charset="0"/>
                <a:ea typeface="ＭＳ 明朝" charset="-128"/>
                <a:cs typeface="Times New Roman" charset="0"/>
              </a:rPr>
            </a:br>
            <a:r>
              <a:rPr lang="ja-JP" altLang="en-US" sz="1800" b="1" dirty="0">
                <a:solidFill>
                  <a:srgbClr val="0715F5"/>
                </a:solidFill>
                <a:latin typeface="Times New Roman" charset="0"/>
                <a:ea typeface="ＭＳ 明朝" charset="-128"/>
                <a:cs typeface="Times New Roman" charset="0"/>
              </a:rPr>
              <a:t>債務貨幣システム</a:t>
            </a:r>
            <a:r>
              <a:rPr lang="en-US" altLang="ja-JP" sz="1800" b="1" dirty="0">
                <a:solidFill>
                  <a:srgbClr val="0715F5"/>
                </a:solidFill>
                <a:latin typeface="Times New Roman" charset="0"/>
                <a:ea typeface="ＭＳ 明朝" charset="-128"/>
                <a:cs typeface="Times New Roman" charset="0"/>
                <a:sym typeface="Wingdings" charset="2"/>
              </a:rPr>
              <a:t> </a:t>
            </a:r>
            <a:r>
              <a:rPr lang="ja-JP" altLang="en-US" sz="1800" b="1" dirty="0">
                <a:solidFill>
                  <a:srgbClr val="0715F5"/>
                </a:solidFill>
                <a:latin typeface="Times New Roman" charset="0"/>
                <a:ea typeface="ＭＳ 明朝" charset="-128"/>
                <a:cs typeface="Times New Roman" charset="0"/>
                <a:sym typeface="Wingdings" charset="2"/>
              </a:rPr>
              <a:t>公共貨幣システム</a:t>
            </a:r>
            <a:endParaRPr lang="en-US" altLang="ja-JP" sz="1800" b="1" dirty="0">
              <a:solidFill>
                <a:srgbClr val="0715F5"/>
              </a:solidFill>
              <a:latin typeface="Times New Roman" charset="0"/>
              <a:ea typeface="ＭＳ 明朝" charset="-128"/>
              <a:cs typeface="Times New Roman" charset="0"/>
            </a:endParaRPr>
          </a:p>
        </p:txBody>
      </p:sp>
      <p:sp>
        <p:nvSpPr>
          <p:cNvPr id="34820" name="テキスト ボックス 10"/>
          <p:cNvSpPr txBox="1">
            <a:spLocks noChangeArrowheads="1"/>
          </p:cNvSpPr>
          <p:nvPr/>
        </p:nvSpPr>
        <p:spPr bwMode="auto">
          <a:xfrm>
            <a:off x="4705473" y="2647579"/>
            <a:ext cx="3222736" cy="761747"/>
          </a:xfrm>
          <a:prstGeom prst="rect">
            <a:avLst/>
          </a:prstGeom>
          <a:gradFill rotWithShape="1">
            <a:gsLst>
              <a:gs pos="0">
                <a:srgbClr val="FFFF00"/>
              </a:gs>
              <a:gs pos="50000">
                <a:srgbClr val="E6E600"/>
              </a:gs>
              <a:gs pos="100000">
                <a:srgbClr val="A0A000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 eaLnBrk="0" hangingPunct="0"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 algn="l" eaLnBrk="0" hangingPunct="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 algn="l" eaLnBrk="0" hangingPunct="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 algn="l" eaLnBrk="0" hangingPunct="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 algn="l" eaLnBrk="0" hangingPunct="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ja-JP" altLang="en-US" sz="1500" b="1" dirty="0">
                <a:solidFill>
                  <a:srgbClr val="0715F5"/>
                </a:solidFill>
                <a:latin typeface="Times New Roman" charset="0"/>
                <a:ea typeface="ＭＳ 明朝" charset="-128"/>
                <a:cs typeface="Times New Roman" charset="0"/>
              </a:rPr>
              <a:t>公共貨幣システム</a:t>
            </a:r>
            <a:endParaRPr lang="en-US" altLang="ja-JP" sz="1500" b="1" dirty="0">
              <a:solidFill>
                <a:srgbClr val="0715F5"/>
              </a:solidFill>
              <a:latin typeface="Times New Roman" charset="0"/>
              <a:ea typeface="ＭＳ 明朝" charset="-128"/>
              <a:cs typeface="Times New Roman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ja-JP" sz="1500" b="1" dirty="0">
              <a:solidFill>
                <a:srgbClr val="0715F5"/>
              </a:solidFill>
              <a:latin typeface="Times New Roman" charset="0"/>
              <a:ea typeface="ＭＳ 明朝" charset="-128"/>
              <a:cs typeface="Times New Roman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ja-JP" altLang="en-US" sz="1350" b="1" dirty="0">
                <a:solidFill>
                  <a:srgbClr val="0715F5"/>
                </a:solidFill>
                <a:latin typeface="Times New Roman" charset="0"/>
                <a:ea typeface="ＭＳ 明朝" charset="-128"/>
                <a:cs typeface="Times New Roman" charset="0"/>
              </a:rPr>
              <a:t>（</a:t>
            </a:r>
            <a:r>
              <a:rPr lang="ja-JP" altLang="en-US" sz="1350" b="1">
                <a:solidFill>
                  <a:srgbClr val="0715F5"/>
                </a:solidFill>
                <a:latin typeface="Times New Roman" charset="0"/>
                <a:ea typeface="ＭＳ 明朝" charset="-128"/>
                <a:cs typeface="Times New Roman" charset="0"/>
              </a:rPr>
              <a:t>シカゴプラン・新国生み）</a:t>
            </a:r>
            <a:endParaRPr lang="ja-JP" altLang="en-US" sz="1500" b="1" dirty="0">
              <a:solidFill>
                <a:srgbClr val="0715F5"/>
              </a:solidFill>
              <a:latin typeface="Times New Roman" charset="0"/>
              <a:ea typeface="ＭＳ 明朝" charset="-128"/>
              <a:cs typeface="Times New Roman" charset="0"/>
            </a:endParaRPr>
          </a:p>
        </p:txBody>
      </p:sp>
      <p:sp>
        <p:nvSpPr>
          <p:cNvPr id="12292" name="テキスト ボックス 10"/>
          <p:cNvSpPr txBox="1">
            <a:spLocks noChangeArrowheads="1"/>
          </p:cNvSpPr>
          <p:nvPr/>
        </p:nvSpPr>
        <p:spPr bwMode="auto">
          <a:xfrm>
            <a:off x="1091035" y="2624496"/>
            <a:ext cx="3305866" cy="784830"/>
          </a:xfrm>
          <a:prstGeom prst="rect">
            <a:avLst/>
          </a:prstGeom>
          <a:gradFill rotWithShape="1">
            <a:gsLst>
              <a:gs pos="0">
                <a:srgbClr val="757575"/>
              </a:gs>
              <a:gs pos="50000">
                <a:srgbClr val="A9A9A9"/>
              </a:gs>
              <a:gs pos="100000">
                <a:srgbClr val="CACACA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 eaLnBrk="0" hangingPunct="0"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 algn="l" eaLnBrk="0" hangingPunct="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 algn="l" eaLnBrk="0" hangingPunct="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 algn="l" eaLnBrk="0" hangingPunct="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 algn="l" eaLnBrk="0" hangingPunct="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ja-JP" altLang="en-US" sz="1500" b="1" dirty="0">
                <a:solidFill>
                  <a:srgbClr val="0715F5"/>
                </a:solidFill>
                <a:latin typeface="Times New Roman" charset="0"/>
                <a:ea typeface="ＭＳ 明朝" charset="-128"/>
                <a:cs typeface="Times New Roman" charset="0"/>
              </a:rPr>
              <a:t>債務貨幣システム</a:t>
            </a:r>
            <a:endParaRPr lang="en-US" altLang="ja-JP" sz="1500" b="1" dirty="0">
              <a:solidFill>
                <a:srgbClr val="0715F5"/>
              </a:solidFill>
              <a:latin typeface="Times New Roman" charset="0"/>
              <a:ea typeface="ＭＳ 明朝" charset="-128"/>
              <a:cs typeface="Times New Roman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ja-JP" sz="1500" b="1" dirty="0">
              <a:solidFill>
                <a:srgbClr val="0715F5"/>
              </a:solidFill>
              <a:latin typeface="Times New Roman" charset="0"/>
              <a:ea typeface="ＭＳ 明朝" charset="-128"/>
              <a:cs typeface="Times New Roman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1500" b="1" dirty="0">
                <a:solidFill>
                  <a:srgbClr val="0715F5"/>
                </a:solidFill>
                <a:latin typeface="Times New Roman" charset="0"/>
                <a:ea typeface="ＭＳ 明朝" charset="-128"/>
                <a:cs typeface="Times New Roman" charset="0"/>
              </a:rPr>
              <a:t>- </a:t>
            </a:r>
            <a:r>
              <a:rPr lang="ja-JP" altLang="en-US" sz="1350" b="1" dirty="0">
                <a:solidFill>
                  <a:srgbClr val="0715F5"/>
                </a:solidFill>
                <a:latin typeface="Times New Roman" charset="0"/>
                <a:ea typeface="ＭＳ 明朝" charset="-128"/>
                <a:cs typeface="Times New Roman" charset="0"/>
              </a:rPr>
              <a:t>無から預金を創造</a:t>
            </a:r>
            <a:r>
              <a:rPr lang="en-US" altLang="ja-JP" sz="1500" b="1" dirty="0">
                <a:solidFill>
                  <a:srgbClr val="0715F5"/>
                </a:solidFill>
                <a:latin typeface="Times New Roman" charset="0"/>
                <a:ea typeface="ＭＳ 明朝" charset="-128"/>
                <a:cs typeface="Times New Roman" charset="0"/>
              </a:rPr>
              <a:t>-</a:t>
            </a:r>
            <a:endParaRPr lang="ja-JP" altLang="en-US" sz="1500" b="1" dirty="0">
              <a:solidFill>
                <a:srgbClr val="0715F5"/>
              </a:solidFill>
              <a:latin typeface="Times New Roman" charset="0"/>
              <a:ea typeface="ＭＳ 明朝" charset="-128"/>
              <a:cs typeface="Times New Roman" charset="0"/>
            </a:endParaRPr>
          </a:p>
        </p:txBody>
      </p:sp>
      <p:sp>
        <p:nvSpPr>
          <p:cNvPr id="12293" name="テキスト ボックス 7"/>
          <p:cNvSpPr txBox="1">
            <a:spLocks noChangeArrowheads="1"/>
          </p:cNvSpPr>
          <p:nvPr/>
        </p:nvSpPr>
        <p:spPr bwMode="auto">
          <a:xfrm>
            <a:off x="1091034" y="3551897"/>
            <a:ext cx="3305867" cy="2377574"/>
          </a:xfrm>
          <a:prstGeom prst="rect">
            <a:avLst/>
          </a:prstGeom>
          <a:solidFill>
            <a:srgbClr val="CACACA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 algn="l" eaLnBrk="0" hangingPunct="0"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 algn="l" eaLnBrk="0" hangingPunct="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 algn="l" eaLnBrk="0" hangingPunct="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 algn="l" eaLnBrk="0" hangingPunct="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 algn="l" eaLnBrk="0" hangingPunct="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 typeface="Times" charset="0"/>
              <a:buAutoNum type="arabicPeriod"/>
            </a:pPr>
            <a:r>
              <a:rPr lang="ja-JP" altLang="en-US" sz="1500" b="1" dirty="0">
                <a:solidFill>
                  <a:srgbClr val="0A10FE"/>
                </a:solidFill>
                <a:latin typeface="Times New Roman" charset="0"/>
                <a:ea typeface="ＭＳ 明朝" charset="-128"/>
                <a:cs typeface="Times New Roman" charset="0"/>
              </a:rPr>
              <a:t>中央銀行（民間会社）による</a:t>
            </a:r>
            <a:br>
              <a:rPr lang="en-US" altLang="ja-JP" sz="1500" b="1" dirty="0">
                <a:solidFill>
                  <a:srgbClr val="0A10FE"/>
                </a:solidFill>
                <a:latin typeface="Times New Roman" charset="0"/>
                <a:ea typeface="ＭＳ 明朝" charset="-128"/>
                <a:cs typeface="Times New Roman" charset="0"/>
              </a:rPr>
            </a:br>
            <a:r>
              <a:rPr lang="ja-JP" altLang="en-US" sz="1500" b="1" dirty="0">
                <a:solidFill>
                  <a:srgbClr val="0A10FE"/>
                </a:solidFill>
                <a:latin typeface="Times New Roman" charset="0"/>
                <a:ea typeface="ＭＳ 明朝" charset="-128"/>
                <a:cs typeface="Times New Roman" charset="0"/>
              </a:rPr>
              <a:t>利付き債務貨幣の発行</a:t>
            </a:r>
            <a:br>
              <a:rPr lang="en-US" altLang="ja-JP" sz="1500" b="1" dirty="0">
                <a:solidFill>
                  <a:srgbClr val="0A10FE"/>
                </a:solidFill>
                <a:latin typeface="Times New Roman" charset="0"/>
                <a:ea typeface="ＭＳ 明朝" charset="-128"/>
                <a:cs typeface="Times New Roman" charset="0"/>
              </a:rPr>
            </a:br>
            <a:br>
              <a:rPr lang="en-US" altLang="ja-JP" sz="1500" b="1" dirty="0">
                <a:solidFill>
                  <a:srgbClr val="0A10FE"/>
                </a:solidFill>
                <a:latin typeface="Times New Roman" charset="0"/>
                <a:ea typeface="ＭＳ 明朝" charset="-128"/>
                <a:cs typeface="Times New Roman" charset="0"/>
              </a:rPr>
            </a:br>
            <a:endParaRPr lang="en-US" altLang="ja-JP" sz="1500" b="1" dirty="0">
              <a:solidFill>
                <a:srgbClr val="0A10FE"/>
              </a:solidFill>
              <a:latin typeface="Times New Roman" charset="0"/>
              <a:ea typeface="ＭＳ 明朝" charset="-128"/>
              <a:cs typeface="Times New Roman" charset="0"/>
            </a:endParaRPr>
          </a:p>
          <a:p>
            <a:pPr eaLnBrk="1" hangingPunct="1">
              <a:spcBef>
                <a:spcPct val="0"/>
              </a:spcBef>
              <a:buFont typeface="Times" charset="0"/>
              <a:buAutoNum type="arabicPeriod"/>
            </a:pPr>
            <a:r>
              <a:rPr lang="ja-JP" altLang="en-US" sz="1500" b="1" dirty="0">
                <a:solidFill>
                  <a:srgbClr val="0A10FE"/>
                </a:solidFill>
                <a:latin typeface="Times New Roman" charset="0"/>
                <a:ea typeface="ＭＳ 明朝" charset="-128"/>
                <a:cs typeface="Times New Roman" charset="0"/>
              </a:rPr>
              <a:t>商業銀行による預金</a:t>
            </a:r>
            <a:r>
              <a:rPr lang="en-US" altLang="ja-JP" sz="1500" b="1" dirty="0">
                <a:solidFill>
                  <a:srgbClr val="0A10FE"/>
                </a:solidFill>
                <a:latin typeface="Times New Roman" charset="0"/>
                <a:ea typeface="ＭＳ 明朝" charset="-128"/>
                <a:cs typeface="Times New Roman" charset="0"/>
              </a:rPr>
              <a:t>(</a:t>
            </a:r>
            <a:r>
              <a:rPr lang="ja-JP" altLang="en-US" sz="1500" b="1" dirty="0">
                <a:solidFill>
                  <a:srgbClr val="0A10FE"/>
                </a:solidFill>
                <a:latin typeface="Times New Roman" charset="0"/>
                <a:ea typeface="ＭＳ 明朝" charset="-128"/>
                <a:cs typeface="Times New Roman" charset="0"/>
              </a:rPr>
              <a:t>信用</a:t>
            </a:r>
            <a:r>
              <a:rPr lang="en-US" altLang="ja-JP" sz="1500" b="1" dirty="0">
                <a:solidFill>
                  <a:srgbClr val="0A10FE"/>
                </a:solidFill>
                <a:latin typeface="Times New Roman" charset="0"/>
                <a:ea typeface="ＭＳ 明朝" charset="-128"/>
                <a:cs typeface="Times New Roman" charset="0"/>
              </a:rPr>
              <a:t>)</a:t>
            </a:r>
            <a:r>
              <a:rPr lang="ja-JP" altLang="en-US" sz="1500" b="1" dirty="0">
                <a:solidFill>
                  <a:srgbClr val="0A10FE"/>
                </a:solidFill>
                <a:latin typeface="Times New Roman" charset="0"/>
                <a:ea typeface="ＭＳ 明朝" charset="-128"/>
                <a:cs typeface="Times New Roman" charset="0"/>
              </a:rPr>
              <a:t>創造</a:t>
            </a:r>
            <a:br>
              <a:rPr lang="en-US" altLang="ja-JP" sz="1500" b="1" dirty="0">
                <a:solidFill>
                  <a:srgbClr val="0A10FE"/>
                </a:solidFill>
                <a:latin typeface="Times New Roman" charset="0"/>
                <a:ea typeface="ＭＳ 明朝" charset="-128"/>
                <a:cs typeface="Times New Roman" charset="0"/>
              </a:rPr>
            </a:br>
            <a:r>
              <a:rPr lang="en-US" altLang="ja-JP" sz="1500" b="1" dirty="0">
                <a:solidFill>
                  <a:srgbClr val="0A10FE"/>
                </a:solidFill>
                <a:latin typeface="Times New Roman" charset="0"/>
                <a:ea typeface="ＭＳ 明朝" charset="-128"/>
                <a:cs typeface="Times New Roman" charset="0"/>
              </a:rPr>
              <a:t> (</a:t>
            </a:r>
            <a:r>
              <a:rPr lang="ja-JP" altLang="en-US" sz="1500" b="1" dirty="0">
                <a:solidFill>
                  <a:srgbClr val="0A10FE"/>
                </a:solidFill>
                <a:latin typeface="Times New Roman" charset="0"/>
                <a:ea typeface="ＭＳ 明朝" charset="-128"/>
                <a:cs typeface="Times New Roman" charset="0"/>
              </a:rPr>
              <a:t>部分準備システム</a:t>
            </a:r>
            <a:r>
              <a:rPr lang="en-US" altLang="ja-JP" sz="1500" b="1" dirty="0">
                <a:solidFill>
                  <a:srgbClr val="0A10FE"/>
                </a:solidFill>
                <a:latin typeface="Times New Roman" charset="0"/>
                <a:ea typeface="ＭＳ 明朝" charset="-128"/>
                <a:cs typeface="Times New Roman" charset="0"/>
              </a:rPr>
              <a:t>)</a:t>
            </a:r>
            <a:br>
              <a:rPr lang="en-US" altLang="ja-JP" sz="1500" b="1" dirty="0">
                <a:solidFill>
                  <a:srgbClr val="0A10FE"/>
                </a:solidFill>
                <a:latin typeface="Times New Roman" charset="0"/>
                <a:ea typeface="ＭＳ 明朝" charset="-128"/>
                <a:cs typeface="Times New Roman" charset="0"/>
              </a:rPr>
            </a:br>
            <a:endParaRPr lang="en-US" altLang="ja-JP" sz="1500" b="1" dirty="0">
              <a:solidFill>
                <a:srgbClr val="0A10FE"/>
              </a:solidFill>
              <a:latin typeface="Times New Roman" charset="0"/>
              <a:ea typeface="ＭＳ 明朝" charset="-128"/>
              <a:cs typeface="Times New Roman" charset="0"/>
            </a:endParaRPr>
          </a:p>
          <a:p>
            <a:pPr eaLnBrk="1" hangingPunct="1">
              <a:spcBef>
                <a:spcPct val="0"/>
              </a:spcBef>
              <a:buFontTx/>
              <a:buAutoNum type="arabicPeriod" startAt="3"/>
            </a:pPr>
            <a:r>
              <a:rPr lang="ja-JP" altLang="en-US" sz="1500" b="1" dirty="0">
                <a:solidFill>
                  <a:srgbClr val="0A10FE"/>
                </a:solidFill>
                <a:latin typeface="Times New Roman" charset="0"/>
                <a:ea typeface="ＭＳ 明朝" charset="-128"/>
                <a:cs typeface="Times New Roman" charset="0"/>
              </a:rPr>
              <a:t>エリート銀行家による</a:t>
            </a:r>
            <a:br>
              <a:rPr lang="en-US" altLang="ja-JP" sz="1500" b="1" dirty="0">
                <a:solidFill>
                  <a:srgbClr val="0A10FE"/>
                </a:solidFill>
                <a:latin typeface="Times New Roman" charset="0"/>
                <a:ea typeface="ＭＳ 明朝" charset="-128"/>
                <a:cs typeface="Times New Roman" charset="0"/>
              </a:rPr>
            </a:br>
            <a:r>
              <a:rPr lang="ja-JP" altLang="en-US" sz="1500" b="1" dirty="0">
                <a:solidFill>
                  <a:srgbClr val="0A10FE"/>
                </a:solidFill>
                <a:latin typeface="Times New Roman" charset="0"/>
                <a:ea typeface="ＭＳ 明朝" charset="-128"/>
                <a:cs typeface="Times New Roman" charset="0"/>
              </a:rPr>
              <a:t>少数のための貨幣支配 </a:t>
            </a:r>
            <a:br>
              <a:rPr lang="en-US" altLang="ja-JP" sz="1500" b="1" dirty="0">
                <a:solidFill>
                  <a:srgbClr val="0A10FE"/>
                </a:solidFill>
                <a:latin typeface="Times New Roman" charset="0"/>
                <a:ea typeface="ＭＳ 明朝" charset="-128"/>
                <a:cs typeface="Times New Roman" charset="0"/>
              </a:rPr>
            </a:br>
            <a:endParaRPr lang="ja-JP" altLang="en-US" sz="1350" b="1" dirty="0">
              <a:solidFill>
                <a:srgbClr val="FF0000"/>
              </a:solidFill>
              <a:latin typeface="Times New Roman" charset="0"/>
              <a:ea typeface="ＭＳ 明朝" charset="-128"/>
              <a:cs typeface="Times New Roman" charset="0"/>
            </a:endParaRPr>
          </a:p>
        </p:txBody>
      </p:sp>
      <p:sp>
        <p:nvSpPr>
          <p:cNvPr id="7" name="テキスト ボックス 6"/>
          <p:cNvSpPr txBox="1">
            <a:spLocks noChangeArrowheads="1"/>
          </p:cNvSpPr>
          <p:nvPr/>
        </p:nvSpPr>
        <p:spPr bwMode="auto">
          <a:xfrm>
            <a:off x="4705473" y="3528813"/>
            <a:ext cx="3222736" cy="2631490"/>
          </a:xfrm>
          <a:prstGeom prst="rect">
            <a:avLst/>
          </a:prstGeom>
          <a:solidFill>
            <a:srgbClr val="0070C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 algn="l" eaLnBrk="0" hangingPunct="0"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 algn="l" eaLnBrk="0" hangingPunct="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 algn="l" eaLnBrk="0" hangingPunct="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 algn="l" eaLnBrk="0" hangingPunct="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 algn="l" eaLnBrk="0" hangingPunct="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 typeface="Calibri" charset="0"/>
              <a:buAutoNum type="arabicPeriod"/>
            </a:pPr>
            <a:r>
              <a:rPr lang="ja-JP" altLang="en-US" sz="1500" b="1" dirty="0">
                <a:solidFill>
                  <a:srgbClr val="FCF52E"/>
                </a:solidFill>
                <a:latin typeface="ＭＳ 明朝" charset="-128"/>
                <a:ea typeface="ＭＳ 明朝" charset="-128"/>
              </a:rPr>
              <a:t>公共貨幣委員会を国会に常設。</a:t>
            </a:r>
            <a:br>
              <a:rPr lang="en-US" altLang="ja-JP" sz="1500" b="1" dirty="0">
                <a:solidFill>
                  <a:srgbClr val="FCF52E"/>
                </a:solidFill>
                <a:latin typeface="ＭＳ 明朝" charset="-128"/>
                <a:ea typeface="ＭＳ 明朝" charset="-128"/>
              </a:rPr>
            </a:br>
            <a:r>
              <a:rPr lang="ja-JP" altLang="en-US" sz="1500" b="1" dirty="0">
                <a:solidFill>
                  <a:srgbClr val="FCF52E"/>
                </a:solidFill>
                <a:latin typeface="ＭＳ 明朝" charset="-128"/>
                <a:ea typeface="ＭＳ 明朝" charset="-128"/>
              </a:rPr>
              <a:t>公共貨幣省を新設し、</a:t>
            </a:r>
            <a:br>
              <a:rPr lang="en-US" altLang="ja-JP" sz="1500" b="1" dirty="0">
                <a:solidFill>
                  <a:srgbClr val="FCF52E"/>
                </a:solidFill>
                <a:latin typeface="ＭＳ 明朝" charset="-128"/>
                <a:ea typeface="ＭＳ 明朝" charset="-128"/>
              </a:rPr>
            </a:br>
            <a:r>
              <a:rPr lang="en-US" altLang="ja-JP" sz="1500" b="1" dirty="0">
                <a:solidFill>
                  <a:srgbClr val="FCF52E"/>
                </a:solidFill>
                <a:latin typeface="ＭＳ 明朝" charset="-128"/>
                <a:ea typeface="ＭＳ 明朝" charset="-128"/>
              </a:rPr>
              <a:t> </a:t>
            </a:r>
            <a:r>
              <a:rPr lang="ja-JP" altLang="en-US" sz="1500" b="1">
                <a:solidFill>
                  <a:srgbClr val="FCF52E"/>
                </a:solidFill>
                <a:latin typeface="ＭＳ 明朝" charset="-128"/>
                <a:ea typeface="ＭＳ 明朝" charset="-128"/>
              </a:rPr>
              <a:t> 日本銀行を</a:t>
            </a:r>
            <a:r>
              <a:rPr lang="ja-JP" altLang="en-US" sz="1500" b="1" dirty="0">
                <a:solidFill>
                  <a:srgbClr val="FCF52E"/>
                </a:solidFill>
                <a:latin typeface="ＭＳ 明朝" charset="-128"/>
                <a:ea typeface="ＭＳ 明朝" charset="-128"/>
              </a:rPr>
              <a:t>そこに統合。</a:t>
            </a:r>
            <a:br>
              <a:rPr lang="en-US" altLang="ja-JP" sz="1500" b="1" dirty="0">
                <a:solidFill>
                  <a:srgbClr val="FCF52E"/>
                </a:solidFill>
                <a:latin typeface="ＭＳ 明朝" charset="-128"/>
                <a:ea typeface="ＭＳ 明朝" charset="-128"/>
              </a:rPr>
            </a:br>
            <a:endParaRPr lang="en-US" altLang="ja-JP" sz="1500" b="1" dirty="0">
              <a:solidFill>
                <a:srgbClr val="FCF52E"/>
              </a:solidFill>
              <a:latin typeface="ＭＳ 明朝" charset="-128"/>
              <a:ea typeface="ＭＳ 明朝" charset="-128"/>
            </a:endParaRPr>
          </a:p>
          <a:p>
            <a:pPr eaLnBrk="1" hangingPunct="1">
              <a:spcBef>
                <a:spcPct val="0"/>
              </a:spcBef>
              <a:buFont typeface="Calibri" charset="0"/>
              <a:buAutoNum type="arabicPeriod"/>
            </a:pPr>
            <a:r>
              <a:rPr lang="ja-JP" altLang="en-US" sz="1500" b="1" dirty="0">
                <a:solidFill>
                  <a:srgbClr val="FCF52E"/>
                </a:solidFill>
                <a:latin typeface="ＭＳ 明朝" charset="-128"/>
                <a:ea typeface="ＭＳ 明朝" charset="-128"/>
              </a:rPr>
              <a:t>日銀準備率を１００％とし、</a:t>
            </a:r>
            <a:br>
              <a:rPr lang="en-US" altLang="ja-JP" sz="1500" b="1" dirty="0">
                <a:solidFill>
                  <a:srgbClr val="FCF52E"/>
                </a:solidFill>
                <a:latin typeface="ＭＳ 明朝" charset="-128"/>
                <a:ea typeface="ＭＳ 明朝" charset="-128"/>
              </a:rPr>
            </a:br>
            <a:r>
              <a:rPr lang="en-US" altLang="ja-JP" sz="1500" b="1" dirty="0">
                <a:solidFill>
                  <a:srgbClr val="FCF52E"/>
                </a:solidFill>
                <a:latin typeface="ＭＳ 明朝" charset="-128"/>
                <a:ea typeface="ＭＳ 明朝" charset="-128"/>
              </a:rPr>
              <a:t> </a:t>
            </a:r>
            <a:r>
              <a:rPr lang="ja-JP" altLang="en-US" sz="1500" b="1">
                <a:solidFill>
                  <a:srgbClr val="FCF52E"/>
                </a:solidFill>
                <a:latin typeface="ＭＳ 明朝" charset="-128"/>
                <a:ea typeface="ＭＳ 明朝" charset="-128"/>
              </a:rPr>
              <a:t>銀行</a:t>
            </a:r>
            <a:r>
              <a:rPr lang="ja-JP" altLang="en-US" sz="1500" b="1" dirty="0">
                <a:solidFill>
                  <a:srgbClr val="FCF52E"/>
                </a:solidFill>
                <a:latin typeface="ＭＳ 明朝" charset="-128"/>
                <a:ea typeface="ＭＳ 明朝" charset="-128"/>
              </a:rPr>
              <a:t>の預金</a:t>
            </a:r>
            <a:r>
              <a:rPr lang="en-US" altLang="ja-JP" sz="1500" b="1" dirty="0">
                <a:solidFill>
                  <a:srgbClr val="FCF52E"/>
                </a:solidFill>
                <a:latin typeface="ＭＳ 明朝" charset="-128"/>
                <a:ea typeface="ＭＳ 明朝" charset="-128"/>
              </a:rPr>
              <a:t>(</a:t>
            </a:r>
            <a:r>
              <a:rPr lang="ja-JP" altLang="en-US" sz="1500" b="1" dirty="0">
                <a:solidFill>
                  <a:srgbClr val="FCF52E"/>
                </a:solidFill>
                <a:latin typeface="ＭＳ 明朝" charset="-128"/>
                <a:ea typeface="ＭＳ 明朝" charset="-128"/>
              </a:rPr>
              <a:t>信用</a:t>
            </a:r>
            <a:r>
              <a:rPr lang="en-US" altLang="ja-JP" sz="1500" b="1" dirty="0">
                <a:solidFill>
                  <a:srgbClr val="FCF52E"/>
                </a:solidFill>
                <a:latin typeface="ＭＳ 明朝" charset="-128"/>
                <a:ea typeface="ＭＳ 明朝" charset="-128"/>
              </a:rPr>
              <a:t>)</a:t>
            </a:r>
            <a:r>
              <a:rPr lang="ja-JP" altLang="en-US" sz="1500" b="1" dirty="0">
                <a:solidFill>
                  <a:srgbClr val="FCF52E"/>
                </a:solidFill>
                <a:latin typeface="ＭＳ 明朝" charset="-128"/>
                <a:ea typeface="ＭＳ 明朝" charset="-128"/>
              </a:rPr>
              <a:t>創造を禁止</a:t>
            </a:r>
            <a:br>
              <a:rPr lang="en-US" altLang="ja-JP" sz="1500" b="1" dirty="0">
                <a:solidFill>
                  <a:srgbClr val="FCF52E"/>
                </a:solidFill>
                <a:latin typeface="ＭＳ 明朝" charset="-128"/>
                <a:ea typeface="ＭＳ 明朝" charset="-128"/>
              </a:rPr>
            </a:br>
            <a:endParaRPr lang="en-US" altLang="ja-JP" sz="1500" b="1" dirty="0">
              <a:solidFill>
                <a:srgbClr val="FCF52E"/>
              </a:solidFill>
              <a:latin typeface="ＭＳ 明朝" charset="-128"/>
              <a:ea typeface="ＭＳ 明朝" charset="-128"/>
            </a:endParaRPr>
          </a:p>
          <a:p>
            <a:pPr eaLnBrk="1" hangingPunct="1">
              <a:spcBef>
                <a:spcPct val="0"/>
              </a:spcBef>
              <a:buFont typeface="Calibri" charset="0"/>
              <a:buAutoNum type="arabicPeriod"/>
            </a:pPr>
            <a:endParaRPr lang="en-US" altLang="ja-JP" sz="1500" b="1" dirty="0">
              <a:solidFill>
                <a:srgbClr val="FCF52E"/>
              </a:solidFill>
              <a:latin typeface="ＭＳ 明朝" charset="-128"/>
              <a:ea typeface="ＭＳ 明朝" charset="-128"/>
            </a:endParaRPr>
          </a:p>
          <a:p>
            <a:pPr eaLnBrk="1" hangingPunct="1">
              <a:spcBef>
                <a:spcPct val="0"/>
              </a:spcBef>
              <a:buFont typeface="Calibri" charset="0"/>
              <a:buAutoNum type="arabicPeriod"/>
            </a:pPr>
            <a:r>
              <a:rPr lang="ja-JP" altLang="en-US" sz="1500" b="1" dirty="0">
                <a:solidFill>
                  <a:srgbClr val="FCF52E"/>
                </a:solidFill>
                <a:latin typeface="ＭＳ 明朝" charset="-128"/>
                <a:ea typeface="ＭＳ 明朝" charset="-128"/>
              </a:rPr>
              <a:t>一般会計と特別会計を統合し、</a:t>
            </a:r>
            <a:endParaRPr lang="en-US" altLang="ja-JP" sz="1500" b="1" dirty="0">
              <a:solidFill>
                <a:srgbClr val="FCF52E"/>
              </a:solidFill>
              <a:latin typeface="ＭＳ 明朝" charset="-128"/>
              <a:ea typeface="ＭＳ 明朝" charset="-128"/>
            </a:endParaRPr>
          </a:p>
          <a:p>
            <a:pPr marL="0" indent="0" eaLnBrk="1" hangingPunct="1">
              <a:spcBef>
                <a:spcPct val="0"/>
              </a:spcBef>
              <a:buNone/>
            </a:pPr>
            <a:r>
              <a:rPr lang="ja-JP" altLang="en-US" sz="1500" b="1" dirty="0">
                <a:solidFill>
                  <a:srgbClr val="FCF52E"/>
                </a:solidFill>
                <a:latin typeface="ＭＳ 明朝" charset="-128"/>
                <a:ea typeface="ＭＳ 明朝" charset="-128"/>
              </a:rPr>
              <a:t>　</a:t>
            </a:r>
            <a:r>
              <a:rPr lang="ja-JP" altLang="en-US" sz="1500" b="1">
                <a:solidFill>
                  <a:srgbClr val="FCF52E"/>
                </a:solidFill>
                <a:latin typeface="ＭＳ 明朝" charset="-128"/>
                <a:ea typeface="ＭＳ 明朝" charset="-128"/>
              </a:rPr>
              <a:t>　</a:t>
            </a:r>
            <a:r>
              <a:rPr lang="en-US" altLang="ja-JP" sz="1500" b="1" dirty="0">
                <a:solidFill>
                  <a:srgbClr val="FCF52E"/>
                </a:solidFill>
                <a:latin typeface="ＭＳ 明朝" charset="-128"/>
                <a:ea typeface="ＭＳ 明朝" charset="-128"/>
              </a:rPr>
              <a:t> </a:t>
            </a:r>
            <a:r>
              <a:rPr lang="ja-JP" altLang="en-US" sz="1500" b="1">
                <a:solidFill>
                  <a:srgbClr val="FCF52E"/>
                </a:solidFill>
                <a:latin typeface="ＭＳ 明朝" charset="-128"/>
                <a:ea typeface="ＭＳ 明朝" charset="-128"/>
              </a:rPr>
              <a:t>福祉</a:t>
            </a:r>
            <a:r>
              <a:rPr lang="ja-JP" altLang="en-US" sz="1500" b="1" dirty="0">
                <a:solidFill>
                  <a:srgbClr val="FCF52E"/>
                </a:solidFill>
                <a:latin typeface="ＭＳ 明朝" charset="-128"/>
                <a:ea typeface="ＭＳ 明朝" charset="-128"/>
              </a:rPr>
              <a:t>と経済発展のために、</a:t>
            </a:r>
            <a:endParaRPr lang="en-US" altLang="ja-JP" sz="1500" b="1" dirty="0">
              <a:solidFill>
                <a:srgbClr val="FCF52E"/>
              </a:solidFill>
              <a:latin typeface="ＭＳ 明朝" charset="-128"/>
              <a:ea typeface="ＭＳ 明朝" charset="-128"/>
            </a:endParaRPr>
          </a:p>
          <a:p>
            <a:pPr marL="0" indent="0" eaLnBrk="1" hangingPunct="1">
              <a:spcBef>
                <a:spcPct val="0"/>
              </a:spcBef>
              <a:buNone/>
            </a:pPr>
            <a:r>
              <a:rPr lang="ja-JP" altLang="en-US" sz="1500" b="1" dirty="0">
                <a:solidFill>
                  <a:srgbClr val="FCF52E"/>
                </a:solidFill>
                <a:latin typeface="ＭＳ 明朝" charset="-128"/>
                <a:ea typeface="ＭＳ 明朝" charset="-128"/>
              </a:rPr>
              <a:t>　</a:t>
            </a:r>
            <a:r>
              <a:rPr lang="ja-JP" altLang="en-US" sz="1500" b="1">
                <a:solidFill>
                  <a:srgbClr val="FCF52E"/>
                </a:solidFill>
                <a:latin typeface="ＭＳ 明朝" charset="-128"/>
                <a:ea typeface="ＭＳ 明朝" charset="-128"/>
              </a:rPr>
              <a:t>　</a:t>
            </a:r>
            <a:r>
              <a:rPr lang="en-US" altLang="ja-JP" sz="1500" b="1" dirty="0">
                <a:solidFill>
                  <a:srgbClr val="FCF52E"/>
                </a:solidFill>
                <a:latin typeface="ＭＳ 明朝" charset="-128"/>
                <a:ea typeface="ＭＳ 明朝" charset="-128"/>
              </a:rPr>
              <a:t> </a:t>
            </a:r>
            <a:r>
              <a:rPr lang="ja-JP" altLang="en-US" sz="1500" b="1">
                <a:solidFill>
                  <a:srgbClr val="FCF52E"/>
                </a:solidFill>
                <a:latin typeface="ＭＳ 明朝" charset="-128"/>
                <a:ea typeface="ＭＳ 明朝" charset="-128"/>
              </a:rPr>
              <a:t>公共</a:t>
            </a:r>
            <a:r>
              <a:rPr lang="ja-JP" altLang="en-US" sz="1500" b="1" dirty="0">
                <a:solidFill>
                  <a:srgbClr val="FCF52E"/>
                </a:solidFill>
                <a:latin typeface="ＭＳ 明朝" charset="-128"/>
                <a:ea typeface="ＭＳ 明朝" charset="-128"/>
              </a:rPr>
              <a:t>貨幣を持続的に供給</a:t>
            </a:r>
            <a:endParaRPr lang="ja-JP" altLang="en-US" sz="1350" b="1" dirty="0">
              <a:solidFill>
                <a:srgbClr val="FF0000"/>
              </a:solidFill>
              <a:latin typeface="ＭＳ 明朝" charset="-128"/>
              <a:ea typeface="ＭＳ 明朝" charset="-128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1F17E-CEBC-2A42-8F0B-1F8C35B95941}" type="slidenum">
              <a:rPr kumimoji="1" lang="ja-JP" altLang="en-US" smtClean="0"/>
              <a:t>35</a:t>
            </a:fld>
            <a:endParaRPr kumimoji="1" lang="ja-JP" altLang="en-US" dirty="0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B42F3003-2F07-264A-8617-D9763DDFF11A}"/>
              </a:ext>
            </a:extLst>
          </p:cNvPr>
          <p:cNvSpPr txBox="1"/>
          <p:nvPr/>
        </p:nvSpPr>
        <p:spPr>
          <a:xfrm>
            <a:off x="0" y="6072"/>
            <a:ext cx="9144000" cy="1336263"/>
          </a:xfrm>
          <a:prstGeom prst="rect">
            <a:avLst/>
          </a:pr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16200000" scaled="1"/>
            <a:tileRect/>
          </a:gradFill>
        </p:spPr>
        <p:txBody>
          <a:bodyPr wrap="square" rtlCol="0">
            <a:spAutoFit/>
          </a:bodyPr>
          <a:lstStyle/>
          <a:p>
            <a:pPr algn="ctr">
              <a:lnSpc>
                <a:spcPts val="2520"/>
              </a:lnSpc>
            </a:pPr>
            <a:endParaRPr lang="en-US" altLang="ja-JP" sz="3600" dirty="0"/>
          </a:p>
          <a:p>
            <a:pPr algn="ctr"/>
            <a:r>
              <a:rPr lang="en-US" altLang="ja-JP" sz="3200" dirty="0"/>
              <a:t>3.  </a:t>
            </a:r>
            <a:r>
              <a:rPr lang="ja-JP" altLang="ja-JP" sz="2800"/>
              <a:t>世界初の電子公共貨幣ＥＰＭによる</a:t>
            </a:r>
            <a:br>
              <a:rPr lang="en-US" altLang="ja-JP" sz="2800" dirty="0"/>
            </a:br>
            <a:r>
              <a:rPr lang="ja-JP" altLang="ja-JP" sz="2800"/>
              <a:t>新国生み（ポスト平成の和同開珎）</a:t>
            </a:r>
            <a:endParaRPr lang="en-US" altLang="ja-JP" sz="2800" dirty="0"/>
          </a:p>
        </p:txBody>
      </p:sp>
    </p:spTree>
    <p:extLst>
      <p:ext uri="{BB962C8B-B14F-4D97-AF65-F5344CB8AC3E}">
        <p14:creationId xmlns:p14="http://schemas.microsoft.com/office/powerpoint/2010/main" val="1897327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2172" y="123674"/>
            <a:ext cx="4529416" cy="6415238"/>
          </a:xfrm>
          <a:prstGeom prst="rect">
            <a:avLst/>
          </a:prstGeom>
        </p:spPr>
      </p:pic>
      <p:sp>
        <p:nvSpPr>
          <p:cNvPr id="6" name="角丸四角形吹き出し 5"/>
          <p:cNvSpPr/>
          <p:nvPr/>
        </p:nvSpPr>
        <p:spPr>
          <a:xfrm>
            <a:off x="109169" y="378123"/>
            <a:ext cx="1588166" cy="827773"/>
          </a:xfrm>
          <a:prstGeom prst="wedgeRoundRectCallout">
            <a:avLst>
              <a:gd name="adj1" fmla="val 202508"/>
              <a:gd name="adj2" fmla="val 333431"/>
              <a:gd name="adj3" fmla="val 1666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>
                <a:solidFill>
                  <a:srgbClr val="C00000"/>
                </a:solidFill>
              </a:rPr>
              <a:t>公共貨幣（</a:t>
            </a:r>
            <a:r>
              <a:rPr kumimoji="1" lang="en-US" altLang="ja-JP" dirty="0">
                <a:solidFill>
                  <a:srgbClr val="C00000"/>
                </a:solidFill>
              </a:rPr>
              <a:t>PM</a:t>
            </a:r>
            <a:r>
              <a:rPr kumimoji="1" lang="ja-JP" altLang="en-US" dirty="0">
                <a:solidFill>
                  <a:srgbClr val="C00000"/>
                </a:solidFill>
              </a:rPr>
              <a:t>）ルート</a:t>
            </a:r>
          </a:p>
        </p:txBody>
      </p:sp>
      <p:grpSp>
        <p:nvGrpSpPr>
          <p:cNvPr id="10" name="図形グループ 9"/>
          <p:cNvGrpSpPr/>
          <p:nvPr/>
        </p:nvGrpSpPr>
        <p:grpSpPr>
          <a:xfrm>
            <a:off x="118812" y="1988784"/>
            <a:ext cx="1700941" cy="2685017"/>
            <a:chOff x="6942788" y="2034332"/>
            <a:chExt cx="1901862" cy="3038583"/>
          </a:xfrm>
        </p:grpSpPr>
        <p:pic>
          <p:nvPicPr>
            <p:cNvPr id="11" name="図 1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42788" y="2034332"/>
              <a:ext cx="1901862" cy="2709767"/>
            </a:xfrm>
            <a:prstGeom prst="rect">
              <a:avLst/>
            </a:prstGeom>
          </p:spPr>
        </p:pic>
        <p:sp>
          <p:nvSpPr>
            <p:cNvPr id="12" name="テキスト ボックス 43"/>
            <p:cNvSpPr txBox="1">
              <a:spLocks noChangeArrowheads="1"/>
            </p:cNvSpPr>
            <p:nvPr/>
          </p:nvSpPr>
          <p:spPr bwMode="auto">
            <a:xfrm>
              <a:off x="8110664" y="4734361"/>
              <a:ext cx="595035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32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>
                <a:defRPr kumimoji="1" sz="28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>
                <a:defRPr kumimoji="1"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>
                <a:defRPr kumimoji="1" sz="20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>
                <a:defRPr kumimoji="1" sz="20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eaLnBrk="0" fontAlgn="base" hangingPunct="0"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eaLnBrk="0" fontAlgn="base" hangingPunct="0"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eaLnBrk="0" fontAlgn="base" hangingPunct="0"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eaLnBrk="0" fontAlgn="base" hangingPunct="0"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r>
                <a:rPr lang="en-US" altLang="ja-JP" sz="1600" b="1" dirty="0">
                  <a:solidFill>
                    <a:srgbClr val="FF0000"/>
                  </a:solidFill>
                  <a:latin typeface="Times New Roman" charset="0"/>
                  <a:ea typeface="ＭＳ 明朝" charset="0"/>
                  <a:cs typeface="ＭＳ 明朝" charset="0"/>
                </a:rPr>
                <a:t>2015</a:t>
              </a:r>
            </a:p>
          </p:txBody>
        </p:sp>
      </p:grpSp>
      <p:pic>
        <p:nvPicPr>
          <p:cNvPr id="7" name="図 6">
            <a:extLst>
              <a:ext uri="{FF2B5EF4-FFF2-40B4-BE49-F238E27FC236}">
                <a16:creationId xmlns:a16="http://schemas.microsoft.com/office/drawing/2014/main" id="{0324646C-38F6-214D-A8C0-8654BF72DE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812" y="4150828"/>
            <a:ext cx="8865700" cy="2473256"/>
          </a:xfrm>
          <a:prstGeom prst="rect">
            <a:avLst/>
          </a:prstGeom>
          <a:solidFill>
            <a:srgbClr val="00B050"/>
          </a:solidFill>
          <a:ln w="38100">
            <a:solidFill>
              <a:srgbClr val="00B050"/>
            </a:solidFill>
          </a:ln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33D308F4-FC6E-384A-9A1E-9FE26CAA62AD}"/>
              </a:ext>
            </a:extLst>
          </p:cNvPr>
          <p:cNvSpPr txBox="1"/>
          <p:nvPr/>
        </p:nvSpPr>
        <p:spPr>
          <a:xfrm>
            <a:off x="6051748" y="6200358"/>
            <a:ext cx="24715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600"/>
              <a:t>（イニシアティブ　３ページ）</a:t>
            </a: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5627D2DC-8FAC-8846-ABC0-CE7CF031C0A2}"/>
              </a:ext>
            </a:extLst>
          </p:cNvPr>
          <p:cNvSpPr txBox="1"/>
          <p:nvPr/>
        </p:nvSpPr>
        <p:spPr>
          <a:xfrm>
            <a:off x="7041892" y="378123"/>
            <a:ext cx="1231106" cy="3470630"/>
          </a:xfrm>
          <a:prstGeom prst="rect">
            <a:avLst/>
          </a:prstGeom>
          <a:solidFill>
            <a:srgbClr val="0070C0"/>
          </a:solidFill>
        </p:spPr>
        <p:txBody>
          <a:bodyPr vert="eaVert" wrap="none" rtlCol="0">
            <a:spAutoFit/>
          </a:bodyPr>
          <a:lstStyle/>
          <a:p>
            <a:r>
              <a:rPr kumimoji="1" lang="ja-JP" altLang="en-US" sz="2400" b="1">
                <a:solidFill>
                  <a:srgbClr val="FFFF00"/>
                </a:solidFill>
              </a:rPr>
              <a:t>日本国公共貨幣法</a:t>
            </a:r>
            <a:r>
              <a:rPr kumimoji="1" lang="ja-JP" altLang="en-US" sz="2400"/>
              <a:t>の制定</a:t>
            </a:r>
            <a:endParaRPr kumimoji="1" lang="en-US" altLang="ja-JP" sz="2400" dirty="0"/>
          </a:p>
          <a:p>
            <a:endParaRPr lang="en-US" altLang="ja-JP" sz="2400" dirty="0">
              <a:solidFill>
                <a:srgbClr val="FF0000"/>
              </a:solidFill>
            </a:endParaRPr>
          </a:p>
          <a:p>
            <a:pPr algn="ctr"/>
            <a:r>
              <a:rPr kumimoji="1" lang="en-US" altLang="ja-JP" sz="2000" dirty="0"/>
              <a:t>(</a:t>
            </a:r>
            <a:r>
              <a:rPr kumimoji="1" lang="ja-JP" altLang="en-US" sz="2000"/>
              <a:t>新国生みのための</a:t>
            </a:r>
            <a:r>
              <a:rPr kumimoji="1" lang="ja-JP" altLang="en-US" sz="2000" b="1">
                <a:solidFill>
                  <a:srgbClr val="FFFF00"/>
                </a:solidFill>
              </a:rPr>
              <a:t>大宝律令</a:t>
            </a:r>
            <a:r>
              <a:rPr kumimoji="1" lang="en-US" altLang="ja-JP" sz="20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162035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3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スライド番号プレースホルダー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1F17E-CEBC-2A42-8F0B-1F8C35B95941}" type="slidenum">
              <a:rPr kumimoji="1" lang="ja-JP" altLang="en-US" smtClean="0"/>
              <a:t>37</a:t>
            </a:fld>
            <a:endParaRPr kumimoji="1" lang="ja-JP" altLang="en-US"/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62025A2D-C635-7B42-A7FA-CF8D20471494}"/>
              </a:ext>
            </a:extLst>
          </p:cNvPr>
          <p:cNvSpPr txBox="1"/>
          <p:nvPr/>
        </p:nvSpPr>
        <p:spPr>
          <a:xfrm>
            <a:off x="0" y="0"/>
            <a:ext cx="9144000" cy="1336263"/>
          </a:xfrm>
          <a:prstGeom prst="rect">
            <a:avLst/>
          </a:pr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16200000" scaled="1"/>
            <a:tileRect/>
          </a:gradFill>
        </p:spPr>
        <p:txBody>
          <a:bodyPr wrap="square" rtlCol="0">
            <a:spAutoFit/>
          </a:bodyPr>
          <a:lstStyle/>
          <a:p>
            <a:pPr algn="ctr">
              <a:lnSpc>
                <a:spcPts val="2520"/>
              </a:lnSpc>
            </a:pPr>
            <a:endParaRPr lang="en-US" altLang="ja-JP" sz="3600" dirty="0"/>
          </a:p>
          <a:p>
            <a:pPr algn="ctr"/>
            <a:r>
              <a:rPr lang="en-US" altLang="ja-JP" sz="3200" dirty="0"/>
              <a:t>3.  </a:t>
            </a:r>
            <a:r>
              <a:rPr lang="ja-JP" altLang="ja-JP" sz="2800"/>
              <a:t>世界初の電子公共貨幣ＥＰＭによる</a:t>
            </a:r>
            <a:br>
              <a:rPr lang="en-US" altLang="ja-JP" sz="2800" dirty="0"/>
            </a:br>
            <a:r>
              <a:rPr lang="ja-JP" altLang="ja-JP" sz="2800"/>
              <a:t>新国生み（ポスト平成の和同開珎）</a:t>
            </a:r>
            <a:endParaRPr lang="en-US" altLang="ja-JP" sz="2800" dirty="0"/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EE8F8A89-371B-7341-85FA-14807EFD43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5285" y="1807200"/>
            <a:ext cx="6184457" cy="4478400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EE1122FF-0148-5044-9338-4454115DB2ED}"/>
              </a:ext>
            </a:extLst>
          </p:cNvPr>
          <p:cNvSpPr txBox="1"/>
          <p:nvPr/>
        </p:nvSpPr>
        <p:spPr>
          <a:xfrm>
            <a:off x="7824367" y="1807200"/>
            <a:ext cx="1046440" cy="3583673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kumimoji="1" lang="ja-JP" altLang="en-US" sz="2800">
                <a:solidFill>
                  <a:srgbClr val="2812FF"/>
                </a:solidFill>
              </a:rPr>
              <a:t>新国生みのための</a:t>
            </a:r>
            <a:endParaRPr kumimoji="1" lang="en-US" altLang="ja-JP" sz="2800" dirty="0">
              <a:solidFill>
                <a:srgbClr val="2812FF"/>
              </a:solidFill>
            </a:endParaRPr>
          </a:p>
          <a:p>
            <a:pPr algn="ctr"/>
            <a:r>
              <a:rPr lang="ja-JP" altLang="en-US" sz="2800">
                <a:solidFill>
                  <a:srgbClr val="2812FF"/>
                </a:solidFill>
              </a:rPr>
              <a:t>　　　　救世主が現れる</a:t>
            </a:r>
          </a:p>
        </p:txBody>
      </p:sp>
      <p:sp>
        <p:nvSpPr>
          <p:cNvPr id="5" name="爆発 1 4">
            <a:extLst>
              <a:ext uri="{FF2B5EF4-FFF2-40B4-BE49-F238E27FC236}">
                <a16:creationId xmlns:a16="http://schemas.microsoft.com/office/drawing/2014/main" id="{2B1555F9-731C-D347-A704-9499EB2D45DD}"/>
              </a:ext>
            </a:extLst>
          </p:cNvPr>
          <p:cNvSpPr/>
          <p:nvPr/>
        </p:nvSpPr>
        <p:spPr>
          <a:xfrm>
            <a:off x="6892413" y="1724682"/>
            <a:ext cx="1455174" cy="1207368"/>
          </a:xfrm>
          <a:prstGeom prst="irregularSeal1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b="1">
                <a:solidFill>
                  <a:srgbClr val="C00000"/>
                </a:solidFill>
              </a:rPr>
              <a:t>ＥＰＭ</a:t>
            </a:r>
          </a:p>
        </p:txBody>
      </p:sp>
    </p:spTree>
    <p:extLst>
      <p:ext uri="{BB962C8B-B14F-4D97-AF65-F5344CB8AC3E}">
        <p14:creationId xmlns:p14="http://schemas.microsoft.com/office/powerpoint/2010/main" val="205867402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171D20F5-DC54-C04E-9C4D-BDF1DA570D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4131" y="147406"/>
            <a:ext cx="2622022" cy="3618390"/>
          </a:xfrm>
          <a:prstGeom prst="rect">
            <a:avLst/>
          </a:prstGeom>
        </p:spPr>
      </p:pic>
      <p:sp>
        <p:nvSpPr>
          <p:cNvPr id="13" name="爆発 1 12">
            <a:extLst>
              <a:ext uri="{FF2B5EF4-FFF2-40B4-BE49-F238E27FC236}">
                <a16:creationId xmlns:a16="http://schemas.microsoft.com/office/drawing/2014/main" id="{345FEA00-AF83-834B-ADB4-B199491CD54C}"/>
              </a:ext>
            </a:extLst>
          </p:cNvPr>
          <p:cNvSpPr/>
          <p:nvPr/>
        </p:nvSpPr>
        <p:spPr>
          <a:xfrm>
            <a:off x="5673564" y="-56421"/>
            <a:ext cx="3129794" cy="1604584"/>
          </a:xfrm>
          <a:prstGeom prst="irregularSeal1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>
                <a:solidFill>
                  <a:srgbClr val="C00000"/>
                </a:solidFill>
              </a:rPr>
              <a:t>新天孫降臨！</a:t>
            </a:r>
            <a:endParaRPr kumimoji="1" lang="en-US" altLang="ja-JP" dirty="0">
              <a:solidFill>
                <a:srgbClr val="C00000"/>
              </a:solidFill>
            </a:endParaRPr>
          </a:p>
          <a:p>
            <a:pPr algn="ctr"/>
            <a:r>
              <a:rPr lang="ja-JP" altLang="en-US" sz="1600">
                <a:solidFill>
                  <a:srgbClr val="C00000"/>
                </a:solidFill>
              </a:rPr>
              <a:t>（公共貨幣）</a:t>
            </a:r>
            <a:endParaRPr kumimoji="1" lang="ja-JP" altLang="en-US" sz="1600">
              <a:solidFill>
                <a:srgbClr val="C00000"/>
              </a:solidFill>
            </a:endParaRPr>
          </a:p>
        </p:txBody>
      </p:sp>
      <p:sp>
        <p:nvSpPr>
          <p:cNvPr id="2" name="上カーブ矢印 1">
            <a:extLst>
              <a:ext uri="{FF2B5EF4-FFF2-40B4-BE49-F238E27FC236}">
                <a16:creationId xmlns:a16="http://schemas.microsoft.com/office/drawing/2014/main" id="{21AB6759-D8E2-5946-8F00-4176E1CB9D1F}"/>
              </a:ext>
            </a:extLst>
          </p:cNvPr>
          <p:cNvSpPr/>
          <p:nvPr/>
        </p:nvSpPr>
        <p:spPr>
          <a:xfrm rot="16608720">
            <a:off x="6456812" y="3093975"/>
            <a:ext cx="4003056" cy="1002027"/>
          </a:xfrm>
          <a:prstGeom prst="curvedUpArrow">
            <a:avLst>
              <a:gd name="adj1" fmla="val 15429"/>
              <a:gd name="adj2" fmla="val 50000"/>
              <a:gd name="adj3" fmla="val 49539"/>
            </a:avLst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8" name="スライド番号プレースホルダー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1F17E-CEBC-2A42-8F0B-1F8C35B95941}" type="slidenum">
              <a:rPr kumimoji="1" lang="ja-JP" altLang="en-US" smtClean="0"/>
              <a:t>38</a:t>
            </a:fld>
            <a:endParaRPr kumimoji="1" lang="ja-JP" altLang="en-US"/>
          </a:p>
        </p:txBody>
      </p:sp>
      <p:pic>
        <p:nvPicPr>
          <p:cNvPr id="14" name="図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2115" y="4979945"/>
            <a:ext cx="3393574" cy="1741530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>
            <a:solidFill>
              <a:srgbClr val="C00000"/>
            </a:solidFill>
          </a:ln>
        </p:spPr>
      </p:pic>
      <p:pic>
        <p:nvPicPr>
          <p:cNvPr id="16" name="図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06396" y="4927278"/>
            <a:ext cx="2268000" cy="1630876"/>
          </a:xfrm>
          <a:prstGeom prst="rect">
            <a:avLst/>
          </a:prstGeom>
          <a:ln w="28575">
            <a:solidFill>
              <a:srgbClr val="00B050"/>
            </a:solidFill>
          </a:ln>
        </p:spPr>
      </p:pic>
      <p:sp>
        <p:nvSpPr>
          <p:cNvPr id="18" name="角丸四角形吹き出し 17"/>
          <p:cNvSpPr/>
          <p:nvPr/>
        </p:nvSpPr>
        <p:spPr>
          <a:xfrm>
            <a:off x="2696176" y="3981598"/>
            <a:ext cx="1339513" cy="464475"/>
          </a:xfrm>
          <a:prstGeom prst="wedgeRoundRectCallout">
            <a:avLst>
              <a:gd name="adj1" fmla="val -48723"/>
              <a:gd name="adj2" fmla="val 156617"/>
              <a:gd name="adj3" fmla="val 16667"/>
            </a:avLst>
          </a:prstGeom>
          <a:gradFill flip="none" rotWithShape="1">
            <a:gsLst>
              <a:gs pos="0">
                <a:schemeClr val="bg1">
                  <a:lumMod val="75000"/>
                  <a:shade val="30000"/>
                  <a:satMod val="115000"/>
                </a:schemeClr>
              </a:gs>
              <a:gs pos="50000">
                <a:schemeClr val="bg1">
                  <a:lumMod val="75000"/>
                  <a:shade val="67500"/>
                  <a:satMod val="115000"/>
                </a:schemeClr>
              </a:gs>
              <a:gs pos="100000">
                <a:schemeClr val="bg1">
                  <a:lumMod val="75000"/>
                  <a:shade val="100000"/>
                  <a:satMod val="115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1400">
                <a:solidFill>
                  <a:srgbClr val="0070C0"/>
                </a:solidFill>
              </a:rPr>
              <a:t>後払い</a:t>
            </a:r>
            <a:r>
              <a:rPr lang="ja-JP" altLang="en-US" sz="1400" dirty="0">
                <a:solidFill>
                  <a:srgbClr val="0070C0"/>
                </a:solidFill>
              </a:rPr>
              <a:t>・ローン</a:t>
            </a:r>
            <a:endParaRPr lang="en-US" altLang="ja-JP" sz="1400" dirty="0">
              <a:solidFill>
                <a:srgbClr val="0070C0"/>
              </a:solidFill>
            </a:endParaRPr>
          </a:p>
          <a:p>
            <a:r>
              <a:rPr lang="ja-JP" altLang="en-US" sz="1400" dirty="0">
                <a:solidFill>
                  <a:srgbClr val="C00000"/>
                </a:solidFill>
              </a:rPr>
              <a:t>預金</a:t>
            </a:r>
            <a:r>
              <a:rPr lang="en-US" altLang="ja-JP" sz="1400" dirty="0">
                <a:solidFill>
                  <a:srgbClr val="C00000"/>
                </a:solidFill>
              </a:rPr>
              <a:t> </a:t>
            </a:r>
            <a:r>
              <a:rPr lang="ja-JP" altLang="en-US" sz="1400" dirty="0">
                <a:solidFill>
                  <a:srgbClr val="0070C0"/>
                </a:solidFill>
              </a:rPr>
              <a:t>で決済</a:t>
            </a:r>
          </a:p>
        </p:txBody>
      </p:sp>
      <p:sp>
        <p:nvSpPr>
          <p:cNvPr id="19" name="角丸四角形吹き出し 18"/>
          <p:cNvSpPr/>
          <p:nvPr/>
        </p:nvSpPr>
        <p:spPr>
          <a:xfrm>
            <a:off x="4516200" y="3981599"/>
            <a:ext cx="1278000" cy="504986"/>
          </a:xfrm>
          <a:prstGeom prst="wedgeRoundRectCallout">
            <a:avLst>
              <a:gd name="adj1" fmla="val 57044"/>
              <a:gd name="adj2" fmla="val 134578"/>
              <a:gd name="adj3" fmla="val 16667"/>
            </a:avLst>
          </a:pr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54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1400" dirty="0">
                <a:solidFill>
                  <a:srgbClr val="0070C0"/>
                </a:solidFill>
              </a:rPr>
              <a:t>前払い</a:t>
            </a:r>
            <a:endParaRPr lang="en-US" altLang="ja-JP" sz="1400" dirty="0">
              <a:solidFill>
                <a:srgbClr val="0070C0"/>
              </a:solidFill>
            </a:endParaRPr>
          </a:p>
          <a:p>
            <a:r>
              <a:rPr lang="ja-JP" altLang="en-US" sz="1400" dirty="0">
                <a:solidFill>
                  <a:srgbClr val="FF0000"/>
                </a:solidFill>
              </a:rPr>
              <a:t>現金</a:t>
            </a:r>
            <a:r>
              <a:rPr lang="en-US" altLang="ja-JP" sz="1400" dirty="0">
                <a:solidFill>
                  <a:srgbClr val="FF0000"/>
                </a:solidFill>
              </a:rPr>
              <a:t> </a:t>
            </a:r>
            <a:r>
              <a:rPr lang="ja-JP" altLang="en-US" sz="1400" dirty="0">
                <a:solidFill>
                  <a:srgbClr val="0070C0"/>
                </a:solidFill>
              </a:rPr>
              <a:t>で決済</a:t>
            </a: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685804" y="4617349"/>
            <a:ext cx="15215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400" dirty="0"/>
              <a:t>高い</a:t>
            </a:r>
            <a:r>
              <a:rPr kumimoji="1" lang="ja-JP" altLang="en-US" sz="1400"/>
              <a:t>金利・手数料</a:t>
            </a: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CD89F100-56B6-604D-AB44-C58720D300A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5699" y="3414856"/>
            <a:ext cx="1981579" cy="1133485"/>
          </a:xfrm>
          <a:prstGeom prst="rect">
            <a:avLst/>
          </a:prstGeom>
        </p:spPr>
      </p:pic>
      <p:sp>
        <p:nvSpPr>
          <p:cNvPr id="12" name="角丸四角形吹き出し 11">
            <a:extLst>
              <a:ext uri="{FF2B5EF4-FFF2-40B4-BE49-F238E27FC236}">
                <a16:creationId xmlns:a16="http://schemas.microsoft.com/office/drawing/2014/main" id="{6B7DBC3D-7A15-0244-A84B-37C3ABBAF64A}"/>
              </a:ext>
            </a:extLst>
          </p:cNvPr>
          <p:cNvSpPr/>
          <p:nvPr/>
        </p:nvSpPr>
        <p:spPr>
          <a:xfrm>
            <a:off x="294900" y="2915593"/>
            <a:ext cx="1511688" cy="307265"/>
          </a:xfrm>
          <a:prstGeom prst="wedgeRoundRectCallout">
            <a:avLst>
              <a:gd name="adj1" fmla="val -2253"/>
              <a:gd name="adj2" fmla="val 117149"/>
              <a:gd name="adj3" fmla="val 16667"/>
            </a:avLst>
          </a:prstGeom>
          <a:gradFill flip="none" rotWithShape="1">
            <a:gsLst>
              <a:gs pos="0">
                <a:schemeClr val="bg1">
                  <a:lumMod val="75000"/>
                  <a:shade val="30000"/>
                  <a:satMod val="115000"/>
                </a:schemeClr>
              </a:gs>
              <a:gs pos="50000">
                <a:schemeClr val="bg1">
                  <a:lumMod val="75000"/>
                  <a:shade val="67500"/>
                  <a:satMod val="115000"/>
                </a:schemeClr>
              </a:gs>
              <a:gs pos="100000">
                <a:schemeClr val="bg1">
                  <a:lumMod val="75000"/>
                  <a:shade val="100000"/>
                  <a:satMod val="115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1400">
                <a:solidFill>
                  <a:srgbClr val="C00000"/>
                </a:solidFill>
              </a:rPr>
              <a:t>スマホ</a:t>
            </a:r>
            <a:r>
              <a:rPr lang="en-US" altLang="ja-JP" sz="1400" dirty="0">
                <a:solidFill>
                  <a:srgbClr val="C00000"/>
                </a:solidFill>
              </a:rPr>
              <a:t> </a:t>
            </a:r>
            <a:r>
              <a:rPr lang="ja-JP" altLang="en-US" sz="1400">
                <a:solidFill>
                  <a:srgbClr val="0070C0"/>
                </a:solidFill>
              </a:rPr>
              <a:t>で</a:t>
            </a:r>
            <a:r>
              <a:rPr lang="en-US" altLang="ja-JP" sz="1600" dirty="0">
                <a:solidFill>
                  <a:srgbClr val="FF0000"/>
                </a:solidFill>
              </a:rPr>
              <a:t>QR</a:t>
            </a:r>
            <a:r>
              <a:rPr lang="ja-JP" altLang="en-US" sz="1400">
                <a:solidFill>
                  <a:srgbClr val="0070C0"/>
                </a:solidFill>
              </a:rPr>
              <a:t>決済</a:t>
            </a:r>
            <a:endParaRPr lang="ja-JP" altLang="en-US" sz="1400" dirty="0">
              <a:solidFill>
                <a:srgbClr val="0070C0"/>
              </a:solidFill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131398D5-1ACC-3644-AACF-8A4855874DD5}"/>
              </a:ext>
            </a:extLst>
          </p:cNvPr>
          <p:cNvSpPr txBox="1"/>
          <p:nvPr/>
        </p:nvSpPr>
        <p:spPr>
          <a:xfrm>
            <a:off x="225795" y="2241663"/>
            <a:ext cx="12410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400"/>
              <a:t>・バブル・不況</a:t>
            </a:r>
            <a:endParaRPr kumimoji="1" lang="en-US" altLang="ja-JP" sz="1400" dirty="0"/>
          </a:p>
          <a:p>
            <a:r>
              <a:rPr kumimoji="1" lang="ja-JP" altLang="en-US" sz="1400"/>
              <a:t>・不安定</a:t>
            </a:r>
          </a:p>
        </p:txBody>
      </p:sp>
      <p:sp>
        <p:nvSpPr>
          <p:cNvPr id="7" name="右矢印 6">
            <a:extLst>
              <a:ext uri="{FF2B5EF4-FFF2-40B4-BE49-F238E27FC236}">
                <a16:creationId xmlns:a16="http://schemas.microsoft.com/office/drawing/2014/main" id="{ADBAF572-3271-C142-B41C-9F1B19D52778}"/>
              </a:ext>
            </a:extLst>
          </p:cNvPr>
          <p:cNvSpPr/>
          <p:nvPr/>
        </p:nvSpPr>
        <p:spPr>
          <a:xfrm>
            <a:off x="5032800" y="1540800"/>
            <a:ext cx="1706400" cy="283032"/>
          </a:xfrm>
          <a:prstGeom prst="rightArrow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200" dirty="0">
                <a:solidFill>
                  <a:srgbClr val="00B050"/>
                </a:solidFill>
              </a:rPr>
              <a:t>M</a:t>
            </a:r>
            <a:r>
              <a:rPr kumimoji="1" lang="ja-JP" altLang="en-US" sz="1200">
                <a:solidFill>
                  <a:srgbClr val="00B050"/>
                </a:solidFill>
              </a:rPr>
              <a:t>０：ベースマネー</a:t>
            </a:r>
          </a:p>
        </p:txBody>
      </p:sp>
      <p:sp>
        <p:nvSpPr>
          <p:cNvPr id="9" name="左矢印 8">
            <a:extLst>
              <a:ext uri="{FF2B5EF4-FFF2-40B4-BE49-F238E27FC236}">
                <a16:creationId xmlns:a16="http://schemas.microsoft.com/office/drawing/2014/main" id="{70A1AC70-B7B4-574E-A245-FBF8F3F9B8C7}"/>
              </a:ext>
            </a:extLst>
          </p:cNvPr>
          <p:cNvSpPr/>
          <p:nvPr/>
        </p:nvSpPr>
        <p:spPr>
          <a:xfrm rot="2466299">
            <a:off x="1236921" y="2405268"/>
            <a:ext cx="1700979" cy="324718"/>
          </a:xfrm>
          <a:prstGeom prst="leftArrow">
            <a:avLst>
              <a:gd name="adj1" fmla="val 50292"/>
              <a:gd name="adj2" fmla="val 50000"/>
            </a:avLst>
          </a:prstGeom>
          <a:solidFill>
            <a:schemeClr val="bg1">
              <a:lumMod val="9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200" dirty="0">
                <a:solidFill>
                  <a:srgbClr val="FF0000"/>
                </a:solidFill>
              </a:rPr>
              <a:t>M</a:t>
            </a:r>
            <a:r>
              <a:rPr kumimoji="1" lang="ja-JP" altLang="en-US" sz="1200">
                <a:solidFill>
                  <a:srgbClr val="FF0000"/>
                </a:solidFill>
              </a:rPr>
              <a:t>１：マネーストック</a:t>
            </a:r>
          </a:p>
        </p:txBody>
      </p:sp>
      <p:sp>
        <p:nvSpPr>
          <p:cNvPr id="10" name="爆発 1 9">
            <a:extLst>
              <a:ext uri="{FF2B5EF4-FFF2-40B4-BE49-F238E27FC236}">
                <a16:creationId xmlns:a16="http://schemas.microsoft.com/office/drawing/2014/main" id="{14498AE4-7E59-CE4F-94F1-6E8A7E3E6E58}"/>
              </a:ext>
            </a:extLst>
          </p:cNvPr>
          <p:cNvSpPr/>
          <p:nvPr/>
        </p:nvSpPr>
        <p:spPr>
          <a:xfrm>
            <a:off x="123492" y="113583"/>
            <a:ext cx="2629786" cy="2145601"/>
          </a:xfrm>
          <a:prstGeom prst="irregularSeal1">
            <a:avLst/>
          </a:prstGeom>
          <a:gradFill flip="none" rotWithShape="1">
            <a:gsLst>
              <a:gs pos="0">
                <a:schemeClr val="bg1">
                  <a:lumMod val="75000"/>
                  <a:shade val="30000"/>
                  <a:satMod val="115000"/>
                </a:schemeClr>
              </a:gs>
              <a:gs pos="50000">
                <a:schemeClr val="bg1">
                  <a:lumMod val="75000"/>
                  <a:shade val="67500"/>
                  <a:satMod val="115000"/>
                </a:schemeClr>
              </a:gs>
              <a:gs pos="100000">
                <a:schemeClr val="bg1">
                  <a:lumMod val="75000"/>
                  <a:shade val="100000"/>
                  <a:satMod val="115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>
                <a:solidFill>
                  <a:srgbClr val="C00000"/>
                </a:solidFill>
              </a:rPr>
              <a:t>銀行系</a:t>
            </a:r>
            <a:endParaRPr kumimoji="1" lang="en-US" altLang="ja-JP" dirty="0">
              <a:solidFill>
                <a:srgbClr val="C00000"/>
              </a:solidFill>
            </a:endParaRPr>
          </a:p>
          <a:p>
            <a:pPr algn="ctr"/>
            <a:r>
              <a:rPr lang="ja-JP" altLang="en-US">
                <a:solidFill>
                  <a:srgbClr val="C00000"/>
                </a:solidFill>
              </a:rPr>
              <a:t>トークン</a:t>
            </a:r>
            <a:endParaRPr lang="en-US" altLang="ja-JP" dirty="0">
              <a:solidFill>
                <a:srgbClr val="C00000"/>
              </a:solidFill>
            </a:endParaRPr>
          </a:p>
          <a:p>
            <a:pPr algn="ctr"/>
            <a:r>
              <a:rPr kumimoji="1" lang="ja-JP" altLang="en-US" sz="1400">
                <a:solidFill>
                  <a:srgbClr val="C00000"/>
                </a:solidFill>
              </a:rPr>
              <a:t>（利付債務貨幣）</a:t>
            </a:r>
          </a:p>
        </p:txBody>
      </p:sp>
      <p:sp>
        <p:nvSpPr>
          <p:cNvPr id="11" name="円/楕円 10">
            <a:extLst>
              <a:ext uri="{FF2B5EF4-FFF2-40B4-BE49-F238E27FC236}">
                <a16:creationId xmlns:a16="http://schemas.microsoft.com/office/drawing/2014/main" id="{419103C9-184D-354E-8590-FBB54ECC1904}"/>
              </a:ext>
            </a:extLst>
          </p:cNvPr>
          <p:cNvSpPr/>
          <p:nvPr/>
        </p:nvSpPr>
        <p:spPr>
          <a:xfrm>
            <a:off x="6739200" y="1130400"/>
            <a:ext cx="1444796" cy="1084158"/>
          </a:xfrm>
          <a:prstGeom prst="ellipse">
            <a:avLst/>
          </a:prstGeom>
          <a:gradFill flip="none" rotWithShape="1">
            <a:gsLst>
              <a:gs pos="0">
                <a:srgbClr val="FFFF00">
                  <a:shade val="30000"/>
                  <a:satMod val="115000"/>
                </a:srgbClr>
              </a:gs>
              <a:gs pos="50000">
                <a:srgbClr val="FFFF00">
                  <a:shade val="67500"/>
                  <a:satMod val="115000"/>
                </a:srgbClr>
              </a:gs>
              <a:gs pos="100000">
                <a:srgbClr val="FFFF00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b="1">
                <a:solidFill>
                  <a:srgbClr val="00B050"/>
                </a:solidFill>
              </a:rPr>
              <a:t>ＥＰＭ</a:t>
            </a:r>
            <a:endParaRPr lang="en-US" altLang="ja-JP" b="1" dirty="0">
              <a:solidFill>
                <a:srgbClr val="00B050"/>
              </a:solidFill>
            </a:endParaRPr>
          </a:p>
          <a:p>
            <a:pPr algn="ctr"/>
            <a:r>
              <a:rPr kumimoji="1" lang="ja-JP" altLang="en-US" b="1">
                <a:solidFill>
                  <a:srgbClr val="00B050"/>
                </a:solidFill>
              </a:rPr>
              <a:t>トークン</a:t>
            </a: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DEAD5E9D-C135-574E-B4C0-5CF22883D813}"/>
              </a:ext>
            </a:extLst>
          </p:cNvPr>
          <p:cNvSpPr txBox="1"/>
          <p:nvPr/>
        </p:nvSpPr>
        <p:spPr>
          <a:xfrm>
            <a:off x="6289186" y="2410538"/>
            <a:ext cx="15311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400"/>
              <a:t>・流通安定</a:t>
            </a:r>
            <a:endParaRPr kumimoji="1" lang="en-US" altLang="ja-JP" sz="1400" dirty="0"/>
          </a:p>
          <a:p>
            <a:r>
              <a:rPr kumimoji="1" lang="ja-JP" altLang="en-US" sz="1400"/>
              <a:t>・持続的経済成長</a:t>
            </a: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93CD4D47-99FB-6F44-B408-E3A9EEFB047E}"/>
              </a:ext>
            </a:extLst>
          </p:cNvPr>
          <p:cNvSpPr txBox="1"/>
          <p:nvPr/>
        </p:nvSpPr>
        <p:spPr>
          <a:xfrm>
            <a:off x="6152751" y="3427727"/>
            <a:ext cx="2383986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>
                <a:solidFill>
                  <a:srgbClr val="00B050"/>
                </a:solidFill>
              </a:rPr>
              <a:t>電子マネーから</a:t>
            </a:r>
            <a:endParaRPr kumimoji="1" lang="en-US" altLang="ja-JP" dirty="0">
              <a:solidFill>
                <a:srgbClr val="00B050"/>
              </a:solidFill>
            </a:endParaRPr>
          </a:p>
          <a:p>
            <a:r>
              <a:rPr lang="en-US" altLang="ja-JP" sz="2000" dirty="0">
                <a:solidFill>
                  <a:srgbClr val="00B050"/>
                </a:solidFill>
              </a:rPr>
              <a:t>P</a:t>
            </a:r>
            <a:r>
              <a:rPr lang="ja-JP" altLang="en-US" sz="2000">
                <a:solidFill>
                  <a:srgbClr val="00B050"/>
                </a:solidFill>
              </a:rPr>
              <a:t>２</a:t>
            </a:r>
            <a:r>
              <a:rPr lang="en-US" altLang="ja-JP" sz="2000" dirty="0">
                <a:solidFill>
                  <a:srgbClr val="00B050"/>
                </a:solidFill>
              </a:rPr>
              <a:t>P</a:t>
            </a:r>
            <a:r>
              <a:rPr lang="ja-JP" altLang="en-US">
                <a:solidFill>
                  <a:srgbClr val="00B050"/>
                </a:solidFill>
              </a:rPr>
              <a:t>の</a:t>
            </a:r>
            <a:r>
              <a:rPr lang="ja-JP" altLang="en-US">
                <a:solidFill>
                  <a:srgbClr val="C00000"/>
                </a:solidFill>
              </a:rPr>
              <a:t>ＥＰＭトークン</a:t>
            </a:r>
            <a:r>
              <a:rPr lang="ja-JP" altLang="en-US">
                <a:solidFill>
                  <a:srgbClr val="00B050"/>
                </a:solidFill>
              </a:rPr>
              <a:t>へ</a:t>
            </a:r>
            <a:endParaRPr kumimoji="1" lang="ja-JP" altLang="en-US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146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" grpId="0" animBg="1"/>
      <p:bldP spid="19" grpId="0" animBg="1"/>
      <p:bldP spid="20" grpId="0"/>
      <p:bldP spid="12" grpId="0" animBg="1"/>
      <p:bldP spid="6" grpId="0"/>
      <p:bldP spid="7" grpId="0" animBg="1"/>
      <p:bldP spid="9" grpId="0" animBg="1"/>
      <p:bldP spid="10" grpId="0" animBg="1"/>
      <p:bldP spid="11" grpId="0" animBg="1"/>
      <p:bldP spid="21" grpId="0"/>
      <p:bldP spid="4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F2E5ECC-30CA-AE46-BD34-06F5BD5F22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ja-JP" altLang="en-US" sz="3600">
                <a:solidFill>
                  <a:srgbClr val="0081DD"/>
                </a:solidFill>
              </a:rPr>
              <a:t>「公共貨幣で新国生み」　講演内容</a:t>
            </a:r>
            <a:endParaRPr kumimoji="1" lang="ja-JP" altLang="en-US" sz="360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CFC17653-E918-514A-B563-86EDF3DB18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457200" indent="-457200">
              <a:buFont typeface="+mj-lt"/>
              <a:buAutoNum type="arabicPeriod"/>
            </a:pPr>
            <a:r>
              <a:rPr lang="ja-JP" altLang="ja-JP" sz="2400">
                <a:solidFill>
                  <a:schemeClr val="bg1">
                    <a:lumMod val="75000"/>
                  </a:schemeClr>
                </a:solidFill>
              </a:rPr>
              <a:t>古事記の国生み神話から日本初の公共貨幣</a:t>
            </a:r>
            <a:br>
              <a:rPr lang="en-US" altLang="ja-JP" sz="24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ja-JP" altLang="ja-JP" sz="2400">
                <a:solidFill>
                  <a:schemeClr val="bg1">
                    <a:lumMod val="75000"/>
                  </a:schemeClr>
                </a:solidFill>
              </a:rPr>
              <a:t>「和同開珎</a:t>
            </a:r>
            <a:r>
              <a:rPr lang="en-US" altLang="ja-JP" sz="2400" dirty="0">
                <a:solidFill>
                  <a:schemeClr val="bg1">
                    <a:lumMod val="75000"/>
                  </a:schemeClr>
                </a:solidFill>
              </a:rPr>
              <a:t> (708)</a:t>
            </a:r>
            <a:r>
              <a:rPr lang="ja-JP" altLang="ja-JP" sz="2400">
                <a:solidFill>
                  <a:schemeClr val="bg1">
                    <a:lumMod val="75000"/>
                  </a:schemeClr>
                </a:solidFill>
              </a:rPr>
              <a:t>」による国生み</a:t>
            </a:r>
            <a:r>
              <a:rPr lang="en-US" altLang="ja-JP" sz="2400" dirty="0">
                <a:solidFill>
                  <a:schemeClr val="bg1">
                    <a:lumMod val="75000"/>
                  </a:schemeClr>
                </a:solidFill>
              </a:rPr>
              <a:t>(</a:t>
            </a:r>
            <a:r>
              <a:rPr lang="ja-JP" altLang="ja-JP" sz="2400">
                <a:solidFill>
                  <a:schemeClr val="bg1">
                    <a:lumMod val="75000"/>
                  </a:schemeClr>
                </a:solidFill>
              </a:rPr>
              <a:t>奈良平城京）へ</a:t>
            </a:r>
            <a:br>
              <a:rPr lang="en-US" altLang="ja-JP" sz="2400" dirty="0">
                <a:solidFill>
                  <a:schemeClr val="bg1">
                    <a:lumMod val="75000"/>
                  </a:schemeClr>
                </a:solidFill>
              </a:rPr>
            </a:br>
            <a:endParaRPr lang="ja-JP" altLang="ja-JP" sz="2400">
              <a:solidFill>
                <a:schemeClr val="bg1">
                  <a:lumMod val="75000"/>
                </a:schemeClr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ja-JP" altLang="ja-JP" sz="2400">
                <a:solidFill>
                  <a:schemeClr val="bg1">
                    <a:lumMod val="75000"/>
                  </a:schemeClr>
                </a:solidFill>
              </a:rPr>
              <a:t>日本銀行(1882) の債務貨幣による国盗り</a:t>
            </a:r>
            <a:br>
              <a:rPr lang="en-US" altLang="ja-JP" sz="24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ja-JP" altLang="ja-JP" sz="2400">
                <a:solidFill>
                  <a:schemeClr val="bg1">
                    <a:lumMod val="75000"/>
                  </a:schemeClr>
                </a:solidFill>
              </a:rPr>
              <a:t>（明治維新から現在まで１５０年間）</a:t>
            </a:r>
            <a:endParaRPr lang="en-US" altLang="ja-JP" sz="2400" dirty="0">
              <a:solidFill>
                <a:schemeClr val="bg1">
                  <a:lumMod val="75000"/>
                </a:schemeClr>
              </a:solidFill>
            </a:endParaRPr>
          </a:p>
          <a:p>
            <a:pPr marL="457200" indent="-457200">
              <a:buFont typeface="+mj-lt"/>
              <a:buAutoNum type="arabicPeriod"/>
            </a:pPr>
            <a:endParaRPr lang="ja-JP" altLang="ja-JP" sz="2400">
              <a:solidFill>
                <a:schemeClr val="bg1">
                  <a:lumMod val="65000"/>
                </a:schemeClr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ja-JP" altLang="ja-JP" sz="2400">
                <a:solidFill>
                  <a:schemeClr val="bg1">
                    <a:lumMod val="75000"/>
                  </a:schemeClr>
                </a:solidFill>
              </a:rPr>
              <a:t>世界初の電子公共貨幣ＥＰＭによる</a:t>
            </a:r>
            <a:br>
              <a:rPr lang="en-US" altLang="ja-JP" sz="24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ja-JP" altLang="ja-JP" sz="2400">
                <a:solidFill>
                  <a:schemeClr val="bg1">
                    <a:lumMod val="75000"/>
                  </a:schemeClr>
                </a:solidFill>
              </a:rPr>
              <a:t>新国生み（ポスト平成の和同開珎）</a:t>
            </a:r>
            <a:endParaRPr lang="en-US" altLang="ja-JP" sz="2400" dirty="0">
              <a:solidFill>
                <a:schemeClr val="bg1">
                  <a:lumMod val="75000"/>
                </a:schemeClr>
              </a:solidFill>
            </a:endParaRPr>
          </a:p>
          <a:p>
            <a:pPr marL="457200" indent="-457200">
              <a:buFont typeface="+mj-lt"/>
              <a:buAutoNum type="arabicPeriod"/>
            </a:pPr>
            <a:endParaRPr lang="ja-JP" altLang="ja-JP" sz="2400"/>
          </a:p>
          <a:p>
            <a:pPr marL="457200" indent="-457200">
              <a:buFont typeface="+mj-lt"/>
              <a:buAutoNum type="arabicPeriod"/>
            </a:pPr>
            <a:r>
              <a:rPr lang="ja-JP" altLang="ja-JP" sz="2400">
                <a:solidFill>
                  <a:srgbClr val="2812FF"/>
                </a:solidFill>
              </a:rPr>
              <a:t>ＥPMトークン「新国生み」の実証実験から始めよう</a:t>
            </a:r>
            <a:br>
              <a:rPr lang="en-US" altLang="ja-JP" sz="2400" dirty="0">
                <a:solidFill>
                  <a:srgbClr val="2812FF"/>
                </a:solidFill>
              </a:rPr>
            </a:br>
            <a:r>
              <a:rPr lang="ja-JP" altLang="ja-JP" sz="2400">
                <a:solidFill>
                  <a:srgbClr val="2812FF"/>
                </a:solidFill>
              </a:rPr>
              <a:t>（新しい天孫降臨！）</a:t>
            </a:r>
            <a:br>
              <a:rPr lang="en-US" altLang="ja-JP" sz="2400" dirty="0">
                <a:solidFill>
                  <a:srgbClr val="2812FF"/>
                </a:solidFill>
              </a:rPr>
            </a:br>
            <a:r>
              <a:rPr lang="ja-JP" altLang="en-US" sz="2400">
                <a:solidFill>
                  <a:srgbClr val="2812FF"/>
                </a:solidFill>
              </a:rPr>
              <a:t>　</a:t>
            </a:r>
            <a:endParaRPr kumimoji="1" lang="ja-JP" altLang="en-US">
              <a:solidFill>
                <a:srgbClr val="2812FF"/>
              </a:solidFill>
            </a:endParaRP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9A2F7242-2D5E-6A40-BA88-F08853C9A9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1F17E-CEBC-2A42-8F0B-1F8C35B95941}" type="slidenum">
              <a:rPr kumimoji="1" lang="ja-JP" altLang="en-US" smtClean="0"/>
              <a:t>39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487478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テキスト ボックス 6"/>
          <p:cNvSpPr txBox="1"/>
          <p:nvPr/>
        </p:nvSpPr>
        <p:spPr>
          <a:xfrm>
            <a:off x="341697" y="1038299"/>
            <a:ext cx="834510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2800" dirty="0"/>
              <a:t>基調講演</a:t>
            </a:r>
            <a:r>
              <a:rPr kumimoji="1" lang="ja-JP" altLang="en-US" sz="2800"/>
              <a:t>　１</a:t>
            </a:r>
            <a:br>
              <a:rPr kumimoji="1" lang="en-US" altLang="ja-JP" sz="2800" dirty="0"/>
            </a:br>
            <a:endParaRPr kumimoji="1" lang="en-US" altLang="ja-JP" sz="2800" dirty="0"/>
          </a:p>
          <a:p>
            <a:pPr algn="ctr"/>
            <a:r>
              <a:rPr kumimoji="1" lang="ja-JP" altLang="en-US" sz="3200" dirty="0">
                <a:solidFill>
                  <a:srgbClr val="0081DD"/>
                </a:solidFill>
              </a:rPr>
              <a:t>「公共貨幣で新国</a:t>
            </a:r>
            <a:r>
              <a:rPr kumimoji="1" lang="ja-JP" altLang="en-US" sz="3200">
                <a:solidFill>
                  <a:srgbClr val="0081DD"/>
                </a:solidFill>
              </a:rPr>
              <a:t>生み」とは何ですか？</a:t>
            </a:r>
            <a:endParaRPr kumimoji="1" lang="en-US" altLang="ja-JP" sz="3200" dirty="0">
              <a:solidFill>
                <a:srgbClr val="0081DD"/>
              </a:solidFill>
            </a:endParaRPr>
          </a:p>
          <a:p>
            <a:pPr algn="ctr"/>
            <a:endParaRPr kumimoji="1" lang="en-US" altLang="ja-JP" sz="2800" dirty="0">
              <a:solidFill>
                <a:srgbClr val="0081DD"/>
              </a:solidFill>
            </a:endParaRPr>
          </a:p>
          <a:p>
            <a:pPr algn="ctr"/>
            <a:r>
              <a:rPr kumimoji="1" lang="ja-JP" altLang="en-US" sz="2800" dirty="0"/>
              <a:t>講師：　　山口　薫</a:t>
            </a:r>
            <a:r>
              <a:rPr kumimoji="1" lang="en-US" altLang="ja-JP" sz="2800" dirty="0"/>
              <a:t>, Ph.D.</a:t>
            </a:r>
          </a:p>
          <a:p>
            <a:pPr algn="ctr"/>
            <a:br>
              <a:rPr kumimoji="1" lang="en-US" altLang="ja-JP" sz="2800" dirty="0"/>
            </a:br>
            <a:r>
              <a:rPr kumimoji="1" lang="ja-JP" altLang="en-US" sz="2000"/>
              <a:t>一般社団法人　公共</a:t>
            </a:r>
            <a:r>
              <a:rPr kumimoji="1" lang="ja-JP" altLang="en-US" sz="2000" dirty="0"/>
              <a:t>貨幣</a:t>
            </a:r>
            <a:r>
              <a:rPr kumimoji="1" lang="ja-JP" altLang="en-US" sz="2000"/>
              <a:t>フォーラム代表</a:t>
            </a:r>
            <a:endParaRPr kumimoji="1" lang="en-US" altLang="ja-JP" sz="2000" dirty="0"/>
          </a:p>
          <a:p>
            <a:pPr algn="ctr"/>
            <a:endParaRPr kumimoji="1" lang="en-US" altLang="ja-JP" sz="2000" dirty="0"/>
          </a:p>
          <a:p>
            <a:pPr algn="ctr"/>
            <a:r>
              <a:rPr lang="ja-JP" altLang="en-US" sz="2000" dirty="0"/>
              <a:t>元同志社大学大学院</a:t>
            </a:r>
            <a:r>
              <a:rPr kumimoji="1" lang="ja-JP" altLang="en-US" sz="2000" dirty="0"/>
              <a:t>ビジネス研究科教授</a:t>
            </a:r>
          </a:p>
        </p:txBody>
      </p:sp>
      <p:sp>
        <p:nvSpPr>
          <p:cNvPr id="8" name="スライド番号プレースホルダー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1F17E-CEBC-2A42-8F0B-1F8C35B95941}" type="slidenum">
              <a:rPr kumimoji="1" lang="ja-JP" altLang="en-US" smtClean="0"/>
              <a:t>4</a:t>
            </a:fld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9E90A76-0BA6-6140-AFED-A8F0BB0D425B}"/>
              </a:ext>
            </a:extLst>
          </p:cNvPr>
          <p:cNvSpPr txBox="1"/>
          <p:nvPr/>
        </p:nvSpPr>
        <p:spPr>
          <a:xfrm>
            <a:off x="1262672" y="5771575"/>
            <a:ext cx="6947736" cy="584775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kumimoji="1" lang="ja-JP" altLang="en-US" sz="1600"/>
              <a:t>お断りと感謝：本基調講演で使用する一部の画像の出所はインターネットです。</a:t>
            </a:r>
            <a:endParaRPr kumimoji="1" lang="en-US" altLang="ja-JP" sz="1600" dirty="0"/>
          </a:p>
          <a:p>
            <a:r>
              <a:rPr lang="ja-JP" altLang="en-US" sz="1600"/>
              <a:t>　　　　　　　　　これら画像を営利目的で使用することは一切ありません。</a:t>
            </a:r>
            <a:endParaRPr kumimoji="1" lang="ja-JP" altLang="en-US" sz="1600"/>
          </a:p>
        </p:txBody>
      </p:sp>
    </p:spTree>
    <p:extLst>
      <p:ext uri="{BB962C8B-B14F-4D97-AF65-F5344CB8AC3E}">
        <p14:creationId xmlns:p14="http://schemas.microsoft.com/office/powerpoint/2010/main" val="330941491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図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4279" y="3059087"/>
            <a:ext cx="804379" cy="1632073"/>
          </a:xfrm>
          <a:prstGeom prst="rect">
            <a:avLst/>
          </a:prstGeom>
        </p:spPr>
      </p:pic>
      <p:pic>
        <p:nvPicPr>
          <p:cNvPr id="10" name="図 9" descr="icon_059650_256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158" y="2264084"/>
            <a:ext cx="829868" cy="829868"/>
          </a:xfrm>
          <a:prstGeom prst="rect">
            <a:avLst/>
          </a:prstGeom>
        </p:spPr>
      </p:pic>
      <p:cxnSp>
        <p:nvCxnSpPr>
          <p:cNvPr id="22" name="直線矢印コネクタ 21"/>
          <p:cNvCxnSpPr/>
          <p:nvPr/>
        </p:nvCxnSpPr>
        <p:spPr>
          <a:xfrm flipV="1">
            <a:off x="5639526" y="2467537"/>
            <a:ext cx="1518656" cy="1070325"/>
          </a:xfrm>
          <a:prstGeom prst="straightConnector1">
            <a:avLst/>
          </a:prstGeom>
          <a:ln w="38100">
            <a:solidFill>
              <a:schemeClr val="tx1">
                <a:lumMod val="50000"/>
                <a:lumOff val="50000"/>
              </a:schemeClr>
            </a:solidFill>
            <a:prstDash val="sysDash"/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直線矢印コネクタ 23"/>
          <p:cNvCxnSpPr/>
          <p:nvPr/>
        </p:nvCxnSpPr>
        <p:spPr>
          <a:xfrm flipH="1" flipV="1">
            <a:off x="1985818" y="2413343"/>
            <a:ext cx="1600203" cy="1124519"/>
          </a:xfrm>
          <a:prstGeom prst="straightConnector1">
            <a:avLst/>
          </a:prstGeom>
          <a:ln w="38100">
            <a:solidFill>
              <a:schemeClr val="tx1">
                <a:lumMod val="50000"/>
                <a:lumOff val="50000"/>
              </a:schemeClr>
            </a:solidFill>
            <a:prstDash val="sysDash"/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直線矢印コネクタ 24"/>
          <p:cNvCxnSpPr/>
          <p:nvPr/>
        </p:nvCxnSpPr>
        <p:spPr>
          <a:xfrm flipH="1">
            <a:off x="2445366" y="4276597"/>
            <a:ext cx="1298266" cy="889911"/>
          </a:xfrm>
          <a:prstGeom prst="straightConnector1">
            <a:avLst/>
          </a:prstGeom>
          <a:ln w="38100">
            <a:solidFill>
              <a:schemeClr val="tx1">
                <a:lumMod val="50000"/>
                <a:lumOff val="50000"/>
              </a:schemeClr>
            </a:solidFill>
            <a:prstDash val="sysDash"/>
            <a:headEnd type="stealth" w="lg" len="lg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8" name="図 27" descr="icon_010200_256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4815" y="5893554"/>
            <a:ext cx="656442" cy="572642"/>
          </a:xfrm>
          <a:prstGeom prst="rect">
            <a:avLst/>
          </a:prstGeom>
        </p:spPr>
      </p:pic>
      <p:cxnSp>
        <p:nvCxnSpPr>
          <p:cNvPr id="31" name="直線矢印コネクタ 30"/>
          <p:cNvCxnSpPr/>
          <p:nvPr/>
        </p:nvCxnSpPr>
        <p:spPr>
          <a:xfrm flipV="1">
            <a:off x="4713069" y="1605708"/>
            <a:ext cx="0" cy="1178433"/>
          </a:xfrm>
          <a:prstGeom prst="straightConnector1">
            <a:avLst/>
          </a:prstGeom>
          <a:ln w="38100">
            <a:solidFill>
              <a:schemeClr val="tx1">
                <a:lumMod val="50000"/>
                <a:lumOff val="50000"/>
              </a:schemeClr>
            </a:solidFill>
            <a:prstDash val="sysDash"/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直線矢印コネクタ 33"/>
          <p:cNvCxnSpPr/>
          <p:nvPr/>
        </p:nvCxnSpPr>
        <p:spPr>
          <a:xfrm flipH="1" flipV="1">
            <a:off x="5522371" y="4328010"/>
            <a:ext cx="1504398" cy="1095590"/>
          </a:xfrm>
          <a:prstGeom prst="straightConnector1">
            <a:avLst/>
          </a:prstGeom>
          <a:ln w="38100">
            <a:solidFill>
              <a:schemeClr val="tx1">
                <a:lumMod val="50000"/>
                <a:lumOff val="50000"/>
              </a:schemeClr>
            </a:solidFill>
            <a:prstDash val="sysDash"/>
            <a:headEnd type="stealth" w="lg" len="lg"/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直線矢印コネクタ 39"/>
          <p:cNvCxnSpPr/>
          <p:nvPr/>
        </p:nvCxnSpPr>
        <p:spPr>
          <a:xfrm flipH="1">
            <a:off x="2559469" y="4515083"/>
            <a:ext cx="1326604" cy="957073"/>
          </a:xfrm>
          <a:prstGeom prst="straightConnector1">
            <a:avLst/>
          </a:prstGeom>
          <a:ln w="38100">
            <a:solidFill>
              <a:schemeClr val="tx1">
                <a:lumMod val="50000"/>
                <a:lumOff val="50000"/>
              </a:schemeClr>
            </a:solidFill>
            <a:prstDash val="sysDash"/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2" name="図 41" descr="icon_049690_256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9469" y="2713556"/>
            <a:ext cx="597830" cy="59783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50" name="図 49" descr="icon_039760_256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81119" y="4885649"/>
            <a:ext cx="632690" cy="632690"/>
          </a:xfrm>
          <a:prstGeom prst="rect">
            <a:avLst/>
          </a:prstGeom>
        </p:spPr>
      </p:pic>
      <p:sp>
        <p:nvSpPr>
          <p:cNvPr id="51" name="テキスト ボックス 50"/>
          <p:cNvSpPr txBox="1"/>
          <p:nvPr/>
        </p:nvSpPr>
        <p:spPr>
          <a:xfrm>
            <a:off x="3759282" y="5370311"/>
            <a:ext cx="230063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charset="2"/>
              <a:buChar char="ü"/>
            </a:pPr>
            <a:r>
              <a:rPr kumimoji="1" lang="ja-JP" altLang="en-US" sz="2000" dirty="0">
                <a:latin typeface="Arial"/>
                <a:cs typeface="Arial"/>
              </a:rPr>
              <a:t>本人確認</a:t>
            </a:r>
            <a:r>
              <a:rPr lang="ja-JP" altLang="en-US" sz="2000" dirty="0">
                <a:latin typeface="Arial"/>
                <a:cs typeface="Arial"/>
              </a:rPr>
              <a:t>（</a:t>
            </a:r>
            <a:r>
              <a:rPr lang="en-US" altLang="ja-JP" sz="2000" dirty="0">
                <a:latin typeface="Arial"/>
                <a:cs typeface="Arial"/>
              </a:rPr>
              <a:t>KYC</a:t>
            </a:r>
            <a:r>
              <a:rPr lang="ja-JP" altLang="en-US" sz="2000" dirty="0">
                <a:latin typeface="Arial"/>
                <a:cs typeface="Arial"/>
              </a:rPr>
              <a:t>）</a:t>
            </a:r>
            <a:endParaRPr kumimoji="1" lang="en-US" altLang="ja-JP" sz="2000" dirty="0">
              <a:latin typeface="Arial"/>
              <a:cs typeface="Arial"/>
            </a:endParaRPr>
          </a:p>
          <a:p>
            <a:endParaRPr kumimoji="1" lang="en-US" altLang="ja-JP" sz="2000" dirty="0">
              <a:latin typeface="Arial"/>
              <a:cs typeface="Arial"/>
            </a:endParaRPr>
          </a:p>
          <a:p>
            <a:pPr marL="342900" indent="-342900">
              <a:buFont typeface="Wingdings" charset="2"/>
              <a:buChar char="ü"/>
            </a:pPr>
            <a:r>
              <a:rPr kumimoji="1" lang="ja-JP" altLang="en-US" sz="2000" dirty="0">
                <a:latin typeface="Arial"/>
                <a:cs typeface="Arial"/>
              </a:rPr>
              <a:t>マネーチャージ</a:t>
            </a:r>
          </a:p>
        </p:txBody>
      </p:sp>
      <p:pic>
        <p:nvPicPr>
          <p:cNvPr id="56" name="図 55" descr="icon_054530_256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944" y="916489"/>
            <a:ext cx="887874" cy="887874"/>
          </a:xfrm>
          <a:prstGeom prst="rect">
            <a:avLst/>
          </a:prstGeom>
        </p:spPr>
      </p:pic>
      <p:pic>
        <p:nvPicPr>
          <p:cNvPr id="57" name="図 56" descr="icon_049690_256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4154" y="1920789"/>
            <a:ext cx="597830" cy="59783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58" name="図 57" descr="icon_049690_256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6349" y="2763905"/>
            <a:ext cx="597830" cy="59783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59" name="図 58" descr="icon_049690_256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6999" y="4574651"/>
            <a:ext cx="597830" cy="59783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60" name="図 59" descr="icon_049690_256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9237" y="4392941"/>
            <a:ext cx="597830" cy="59783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68" name="テキスト ボックス 67"/>
          <p:cNvSpPr txBox="1"/>
          <p:nvPr/>
        </p:nvSpPr>
        <p:spPr>
          <a:xfrm>
            <a:off x="416158" y="4355443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/>
              <a:t>地元金融機関</a:t>
            </a:r>
          </a:p>
        </p:txBody>
      </p:sp>
      <p:sp>
        <p:nvSpPr>
          <p:cNvPr id="75" name="テキスト ボックス 74"/>
          <p:cNvSpPr txBox="1"/>
          <p:nvPr/>
        </p:nvSpPr>
        <p:spPr>
          <a:xfrm>
            <a:off x="7158182" y="6439446"/>
            <a:ext cx="14670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000" dirty="0"/>
              <a:t>個人</a:t>
            </a:r>
            <a:r>
              <a:rPr kumimoji="1" lang="ja-JP" altLang="en-US" sz="2000" dirty="0"/>
              <a:t>間決済</a:t>
            </a:r>
          </a:p>
        </p:txBody>
      </p:sp>
      <p:sp>
        <p:nvSpPr>
          <p:cNvPr id="76" name="テキスト ボックス 75"/>
          <p:cNvSpPr txBox="1"/>
          <p:nvPr/>
        </p:nvSpPr>
        <p:spPr>
          <a:xfrm>
            <a:off x="7026769" y="332401"/>
            <a:ext cx="19672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000" dirty="0"/>
              <a:t>ショッピング決済</a:t>
            </a:r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88883" y="5305938"/>
            <a:ext cx="593703" cy="517709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43997" y="470553"/>
            <a:ext cx="713302" cy="832186"/>
          </a:xfrm>
          <a:prstGeom prst="rect">
            <a:avLst/>
          </a:prstGeom>
        </p:spPr>
      </p:pic>
      <p:sp>
        <p:nvSpPr>
          <p:cNvPr id="11" name="テキスト ボックス 10"/>
          <p:cNvSpPr txBox="1"/>
          <p:nvPr/>
        </p:nvSpPr>
        <p:spPr>
          <a:xfrm>
            <a:off x="407770" y="383794"/>
            <a:ext cx="15065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/>
              <a:t>サービス決済</a:t>
            </a:r>
          </a:p>
        </p:txBody>
      </p:sp>
      <p:pic>
        <p:nvPicPr>
          <p:cNvPr id="39" name="図 3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18824" y="3617531"/>
            <a:ext cx="582470" cy="507914"/>
          </a:xfrm>
          <a:prstGeom prst="rect">
            <a:avLst/>
          </a:prstGeom>
        </p:spPr>
      </p:pic>
      <p:pic>
        <p:nvPicPr>
          <p:cNvPr id="43" name="図 4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28384" y="4920865"/>
            <a:ext cx="670969" cy="1361386"/>
          </a:xfrm>
          <a:prstGeom prst="rect">
            <a:avLst/>
          </a:prstGeom>
        </p:spPr>
      </p:pic>
      <p:pic>
        <p:nvPicPr>
          <p:cNvPr id="44" name="図 4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14471" y="5423087"/>
            <a:ext cx="495404" cy="431992"/>
          </a:xfrm>
          <a:prstGeom prst="rect">
            <a:avLst/>
          </a:prstGeom>
        </p:spPr>
      </p:pic>
      <p:pic>
        <p:nvPicPr>
          <p:cNvPr id="21" name="図 2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415711" y="767464"/>
            <a:ext cx="1174715" cy="1002510"/>
          </a:xfrm>
          <a:prstGeom prst="rect">
            <a:avLst/>
          </a:prstGeom>
        </p:spPr>
      </p:pic>
      <p:pic>
        <p:nvPicPr>
          <p:cNvPr id="26" name="図 2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615579" y="2120794"/>
            <a:ext cx="1167548" cy="959057"/>
          </a:xfrm>
          <a:prstGeom prst="rect">
            <a:avLst/>
          </a:prstGeom>
        </p:spPr>
      </p:pic>
      <p:pic>
        <p:nvPicPr>
          <p:cNvPr id="27" name="図 2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151549" y="213694"/>
            <a:ext cx="1003715" cy="1221914"/>
          </a:xfrm>
          <a:prstGeom prst="rect">
            <a:avLst/>
          </a:prstGeom>
        </p:spPr>
      </p:pic>
      <p:pic>
        <p:nvPicPr>
          <p:cNvPr id="29" name="図 2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52318" y="5010678"/>
            <a:ext cx="1333500" cy="1257300"/>
          </a:xfrm>
          <a:prstGeom prst="rect">
            <a:avLst/>
          </a:prstGeom>
        </p:spPr>
      </p:pic>
      <p:sp>
        <p:nvSpPr>
          <p:cNvPr id="32" name="円/楕円 31">
            <a:extLst>
              <a:ext uri="{FF2B5EF4-FFF2-40B4-BE49-F238E27FC236}">
                <a16:creationId xmlns:a16="http://schemas.microsoft.com/office/drawing/2014/main" id="{0B6C63D2-E7AB-8740-9A2C-E21215934E56}"/>
              </a:ext>
            </a:extLst>
          </p:cNvPr>
          <p:cNvSpPr/>
          <p:nvPr/>
        </p:nvSpPr>
        <p:spPr>
          <a:xfrm>
            <a:off x="1996244" y="3984700"/>
            <a:ext cx="1444796" cy="1084158"/>
          </a:xfrm>
          <a:prstGeom prst="ellipse">
            <a:avLst/>
          </a:prstGeom>
          <a:gradFill flip="none" rotWithShape="1">
            <a:gsLst>
              <a:gs pos="0">
                <a:srgbClr val="FFFF00">
                  <a:shade val="30000"/>
                  <a:satMod val="115000"/>
                </a:srgbClr>
              </a:gs>
              <a:gs pos="50000">
                <a:srgbClr val="FFFF00">
                  <a:shade val="67500"/>
                  <a:satMod val="115000"/>
                </a:srgbClr>
              </a:gs>
              <a:gs pos="100000">
                <a:srgbClr val="FFFF00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b="1">
                <a:solidFill>
                  <a:srgbClr val="00B050"/>
                </a:solidFill>
              </a:rPr>
              <a:t>ＥＰＭ</a:t>
            </a:r>
            <a:endParaRPr lang="en-US" altLang="ja-JP" b="1" dirty="0">
              <a:solidFill>
                <a:srgbClr val="00B050"/>
              </a:solidFill>
            </a:endParaRPr>
          </a:p>
          <a:p>
            <a:pPr algn="ctr"/>
            <a:r>
              <a:rPr kumimoji="1" lang="ja-JP" altLang="en-US" b="1">
                <a:solidFill>
                  <a:srgbClr val="00B050"/>
                </a:solidFill>
              </a:rPr>
              <a:t>トークン</a:t>
            </a:r>
          </a:p>
        </p:txBody>
      </p:sp>
      <p:sp>
        <p:nvSpPr>
          <p:cNvPr id="33" name="円/楕円 32">
            <a:extLst>
              <a:ext uri="{FF2B5EF4-FFF2-40B4-BE49-F238E27FC236}">
                <a16:creationId xmlns:a16="http://schemas.microsoft.com/office/drawing/2014/main" id="{E9D1D504-91A9-E243-85AE-218EDBFDD512}"/>
              </a:ext>
            </a:extLst>
          </p:cNvPr>
          <p:cNvSpPr/>
          <p:nvPr/>
        </p:nvSpPr>
        <p:spPr>
          <a:xfrm>
            <a:off x="2464067" y="2651939"/>
            <a:ext cx="860891" cy="701520"/>
          </a:xfrm>
          <a:prstGeom prst="ellipse">
            <a:avLst/>
          </a:prstGeom>
          <a:gradFill flip="none" rotWithShape="1">
            <a:gsLst>
              <a:gs pos="0">
                <a:srgbClr val="FFFF00">
                  <a:shade val="30000"/>
                  <a:satMod val="115000"/>
                </a:srgbClr>
              </a:gs>
              <a:gs pos="50000">
                <a:srgbClr val="FFFF00">
                  <a:shade val="67500"/>
                  <a:satMod val="115000"/>
                </a:srgbClr>
              </a:gs>
              <a:gs pos="100000">
                <a:srgbClr val="FFFF00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000" b="1">
                <a:solidFill>
                  <a:srgbClr val="00B050"/>
                </a:solidFill>
              </a:rPr>
              <a:t>ＥＰＭ</a:t>
            </a:r>
            <a:endParaRPr lang="en-US" altLang="ja-JP" sz="1000" b="1" dirty="0">
              <a:solidFill>
                <a:srgbClr val="00B050"/>
              </a:solidFill>
            </a:endParaRPr>
          </a:p>
          <a:p>
            <a:pPr algn="ctr"/>
            <a:r>
              <a:rPr kumimoji="1" lang="ja-JP" altLang="en-US" sz="1000" b="1">
                <a:solidFill>
                  <a:srgbClr val="00B050"/>
                </a:solidFill>
              </a:rPr>
              <a:t>トークン</a:t>
            </a:r>
          </a:p>
        </p:txBody>
      </p:sp>
      <p:sp>
        <p:nvSpPr>
          <p:cNvPr id="35" name="円/楕円 34">
            <a:extLst>
              <a:ext uri="{FF2B5EF4-FFF2-40B4-BE49-F238E27FC236}">
                <a16:creationId xmlns:a16="http://schemas.microsoft.com/office/drawing/2014/main" id="{5A1AE4A5-1F6B-E540-8A63-01358DD34405}"/>
              </a:ext>
            </a:extLst>
          </p:cNvPr>
          <p:cNvSpPr/>
          <p:nvPr/>
        </p:nvSpPr>
        <p:spPr>
          <a:xfrm>
            <a:off x="4281530" y="1888732"/>
            <a:ext cx="860891" cy="701520"/>
          </a:xfrm>
          <a:prstGeom prst="ellipse">
            <a:avLst/>
          </a:prstGeom>
          <a:gradFill flip="none" rotWithShape="1">
            <a:gsLst>
              <a:gs pos="0">
                <a:srgbClr val="FFFF00">
                  <a:shade val="30000"/>
                  <a:satMod val="115000"/>
                </a:srgbClr>
              </a:gs>
              <a:gs pos="50000">
                <a:srgbClr val="FFFF00">
                  <a:shade val="67500"/>
                  <a:satMod val="115000"/>
                </a:srgbClr>
              </a:gs>
              <a:gs pos="100000">
                <a:srgbClr val="FFFF00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000" b="1">
                <a:solidFill>
                  <a:srgbClr val="00B050"/>
                </a:solidFill>
              </a:rPr>
              <a:t>ＥＰＭ</a:t>
            </a:r>
            <a:endParaRPr lang="en-US" altLang="ja-JP" sz="1000" b="1" dirty="0">
              <a:solidFill>
                <a:srgbClr val="00B050"/>
              </a:solidFill>
            </a:endParaRPr>
          </a:p>
          <a:p>
            <a:pPr algn="ctr"/>
            <a:r>
              <a:rPr kumimoji="1" lang="ja-JP" altLang="en-US" sz="1000" b="1">
                <a:solidFill>
                  <a:srgbClr val="00B050"/>
                </a:solidFill>
              </a:rPr>
              <a:t>トークン</a:t>
            </a:r>
          </a:p>
        </p:txBody>
      </p:sp>
      <p:sp>
        <p:nvSpPr>
          <p:cNvPr id="36" name="円/楕円 35">
            <a:extLst>
              <a:ext uri="{FF2B5EF4-FFF2-40B4-BE49-F238E27FC236}">
                <a16:creationId xmlns:a16="http://schemas.microsoft.com/office/drawing/2014/main" id="{E71E7759-4AE5-044D-A679-AB75134F820C}"/>
              </a:ext>
            </a:extLst>
          </p:cNvPr>
          <p:cNvSpPr/>
          <p:nvPr/>
        </p:nvSpPr>
        <p:spPr>
          <a:xfrm>
            <a:off x="5958526" y="2701440"/>
            <a:ext cx="860891" cy="701520"/>
          </a:xfrm>
          <a:prstGeom prst="ellipse">
            <a:avLst/>
          </a:prstGeom>
          <a:gradFill flip="none" rotWithShape="1">
            <a:gsLst>
              <a:gs pos="0">
                <a:srgbClr val="FFFF00">
                  <a:shade val="30000"/>
                  <a:satMod val="115000"/>
                </a:srgbClr>
              </a:gs>
              <a:gs pos="50000">
                <a:srgbClr val="FFFF00">
                  <a:shade val="67500"/>
                  <a:satMod val="115000"/>
                </a:srgbClr>
              </a:gs>
              <a:gs pos="100000">
                <a:srgbClr val="FFFF00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000" b="1">
                <a:solidFill>
                  <a:srgbClr val="00B050"/>
                </a:solidFill>
              </a:rPr>
              <a:t>ＥＰＭ</a:t>
            </a:r>
            <a:endParaRPr lang="en-US" altLang="ja-JP" sz="1000" b="1" dirty="0">
              <a:solidFill>
                <a:srgbClr val="00B050"/>
              </a:solidFill>
            </a:endParaRPr>
          </a:p>
          <a:p>
            <a:pPr algn="ctr"/>
            <a:r>
              <a:rPr kumimoji="1" lang="ja-JP" altLang="en-US" sz="1000" b="1">
                <a:solidFill>
                  <a:srgbClr val="00B050"/>
                </a:solidFill>
              </a:rPr>
              <a:t>トークン</a:t>
            </a:r>
          </a:p>
        </p:txBody>
      </p:sp>
      <p:sp>
        <p:nvSpPr>
          <p:cNvPr id="37" name="円/楕円 36">
            <a:extLst>
              <a:ext uri="{FF2B5EF4-FFF2-40B4-BE49-F238E27FC236}">
                <a16:creationId xmlns:a16="http://schemas.microsoft.com/office/drawing/2014/main" id="{63502240-9C10-B446-9ADC-3A15200C9FA6}"/>
              </a:ext>
            </a:extLst>
          </p:cNvPr>
          <p:cNvSpPr/>
          <p:nvPr/>
        </p:nvSpPr>
        <p:spPr>
          <a:xfrm>
            <a:off x="5914818" y="4507331"/>
            <a:ext cx="860891" cy="701520"/>
          </a:xfrm>
          <a:prstGeom prst="ellipse">
            <a:avLst/>
          </a:prstGeom>
          <a:gradFill flip="none" rotWithShape="1">
            <a:gsLst>
              <a:gs pos="0">
                <a:srgbClr val="FFFF00">
                  <a:shade val="30000"/>
                  <a:satMod val="115000"/>
                </a:srgbClr>
              </a:gs>
              <a:gs pos="50000">
                <a:srgbClr val="FFFF00">
                  <a:shade val="67500"/>
                  <a:satMod val="115000"/>
                </a:srgbClr>
              </a:gs>
              <a:gs pos="100000">
                <a:srgbClr val="FFFF00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000" b="1">
                <a:solidFill>
                  <a:srgbClr val="00B050"/>
                </a:solidFill>
              </a:rPr>
              <a:t>ＥＰＭ</a:t>
            </a:r>
            <a:endParaRPr lang="en-US" altLang="ja-JP" sz="1000" b="1" dirty="0">
              <a:solidFill>
                <a:srgbClr val="00B050"/>
              </a:solidFill>
            </a:endParaRPr>
          </a:p>
          <a:p>
            <a:pPr algn="ctr"/>
            <a:r>
              <a:rPr kumimoji="1" lang="ja-JP" altLang="en-US" sz="1000" b="1">
                <a:solidFill>
                  <a:srgbClr val="00B050"/>
                </a:solidFill>
              </a:rPr>
              <a:t>トークン</a:t>
            </a:r>
          </a:p>
        </p:txBody>
      </p:sp>
    </p:spTree>
    <p:extLst>
      <p:ext uri="{BB962C8B-B14F-4D97-AF65-F5344CB8AC3E}">
        <p14:creationId xmlns:p14="http://schemas.microsoft.com/office/powerpoint/2010/main" val="3292584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 animBg="1"/>
      <p:bldP spid="35" grpId="0" animBg="1"/>
      <p:bldP spid="36" grpId="0" animBg="1"/>
      <p:bldP spid="37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5EE12CE-AC94-2146-8552-997586893C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0092" y="242740"/>
            <a:ext cx="6985591" cy="1143000"/>
          </a:xfrm>
        </p:spPr>
        <p:txBody>
          <a:bodyPr>
            <a:normAutofit/>
          </a:bodyPr>
          <a:lstStyle/>
          <a:p>
            <a:r>
              <a:rPr kumimoji="1" lang="ja-JP" altLang="en-US" sz="3600">
                <a:solidFill>
                  <a:srgbClr val="2812FF"/>
                </a:solidFill>
              </a:rPr>
              <a:t>新国生みの３条件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61343035-40AB-E047-B316-7BD23E7817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1F17E-CEBC-2A42-8F0B-1F8C35B95941}" type="slidenum">
              <a:rPr kumimoji="1" lang="ja-JP" altLang="en-US" smtClean="0"/>
              <a:t>41</a:t>
            </a:fld>
            <a:endParaRPr kumimoji="1" lang="ja-JP" altLang="en-US"/>
          </a:p>
        </p:txBody>
      </p:sp>
      <p:graphicFrame>
        <p:nvGraphicFramePr>
          <p:cNvPr id="7" name="表 6">
            <a:extLst>
              <a:ext uri="{FF2B5EF4-FFF2-40B4-BE49-F238E27FC236}">
                <a16:creationId xmlns:a16="http://schemas.microsoft.com/office/drawing/2014/main" id="{51415445-9771-D144-A1BF-FE112AB9233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75719865"/>
              </p:ext>
            </p:extLst>
          </p:nvPr>
        </p:nvGraphicFramePr>
        <p:xfrm>
          <a:off x="202018" y="1555213"/>
          <a:ext cx="8793126" cy="4036239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158410">
                  <a:extLst>
                    <a:ext uri="{9D8B030D-6E8A-4147-A177-3AD203B41FA5}">
                      <a16:colId xmlns:a16="http://schemas.microsoft.com/office/drawing/2014/main" val="2040213335"/>
                    </a:ext>
                  </a:extLst>
                </a:gridCol>
                <a:gridCol w="2668772">
                  <a:extLst>
                    <a:ext uri="{9D8B030D-6E8A-4147-A177-3AD203B41FA5}">
                      <a16:colId xmlns:a16="http://schemas.microsoft.com/office/drawing/2014/main" val="12825176"/>
                    </a:ext>
                  </a:extLst>
                </a:gridCol>
                <a:gridCol w="3965944">
                  <a:extLst>
                    <a:ext uri="{9D8B030D-6E8A-4147-A177-3AD203B41FA5}">
                      <a16:colId xmlns:a16="http://schemas.microsoft.com/office/drawing/2014/main" val="2440675357"/>
                    </a:ext>
                  </a:extLst>
                </a:gridCol>
              </a:tblGrid>
              <a:tr h="1004945"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800"/>
                        <a:t>国生み</a:t>
                      </a:r>
                      <a:endParaRPr kumimoji="1" lang="en-US" altLang="ja-JP" sz="2800" dirty="0"/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400" b="0" dirty="0">
                          <a:solidFill>
                            <a:schemeClr val="bg1"/>
                          </a:solidFill>
                        </a:rPr>
                        <a:t>(673 – 712)</a:t>
                      </a:r>
                      <a:endParaRPr kumimoji="1" lang="ja-JP" altLang="en-US" sz="2400" b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800">
                          <a:solidFill>
                            <a:srgbClr val="2812FF"/>
                          </a:solidFill>
                        </a:rPr>
                        <a:t>新国生み</a:t>
                      </a:r>
                      <a:endParaRPr kumimoji="1" lang="en-US" altLang="ja-JP" sz="2800" dirty="0">
                        <a:solidFill>
                          <a:srgbClr val="2812FF"/>
                        </a:solidFill>
                      </a:endParaRPr>
                    </a:p>
                    <a:p>
                      <a:pPr algn="ctr"/>
                      <a:r>
                        <a:rPr kumimoji="1" lang="en-US" altLang="ja-JP" sz="2400" b="0" dirty="0">
                          <a:solidFill>
                            <a:srgbClr val="2812FF"/>
                          </a:solidFill>
                        </a:rPr>
                        <a:t>(2008 - )</a:t>
                      </a:r>
                      <a:endParaRPr kumimoji="1" lang="ja-JP" altLang="en-US" sz="2400" b="0">
                        <a:solidFill>
                          <a:srgbClr val="2812FF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06643863"/>
                  </a:ext>
                </a:extLst>
              </a:tr>
              <a:tr h="1021404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800"/>
                        <a:t>ビジョン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400"/>
                        <a:t>国生み神話</a:t>
                      </a:r>
                      <a:endParaRPr kumimoji="1" lang="en-US" altLang="ja-JP" sz="2400" dirty="0"/>
                    </a:p>
                    <a:p>
                      <a:pPr algn="ctr"/>
                      <a:r>
                        <a:rPr kumimoji="1" lang="ja-JP" altLang="en-US" sz="2400"/>
                        <a:t>　（古事記）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400"/>
                        <a:t>「公共貨幣」の経済理論</a:t>
                      </a:r>
                      <a:endParaRPr kumimoji="1" lang="en-US" altLang="ja-JP" sz="2400" dirty="0"/>
                    </a:p>
                    <a:p>
                      <a:pPr algn="ctr"/>
                      <a:r>
                        <a:rPr kumimoji="1" lang="ja-JP" altLang="en-US" sz="2000"/>
                        <a:t>新国生みイニシアティブ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56683892"/>
                  </a:ext>
                </a:extLst>
              </a:tr>
              <a:tr h="1004945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800"/>
                        <a:t>法律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400"/>
                        <a:t>大宝律令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400"/>
                        <a:t>日本国公共貨幣法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26356793"/>
                  </a:ext>
                </a:extLst>
              </a:tr>
              <a:tr h="1004945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800"/>
                        <a:t>公共貨幣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400"/>
                        <a:t>和同開珎</a:t>
                      </a:r>
                      <a:endParaRPr kumimoji="1" lang="en-US" altLang="ja-JP" sz="2400" dirty="0"/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2000"/>
                        <a:t>（太政官札まで）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400"/>
                        <a:t>電子公共貨幣（ＥＰＭ）</a:t>
                      </a:r>
                      <a:endParaRPr kumimoji="1" lang="en-US" altLang="ja-JP" sz="2400" dirty="0"/>
                    </a:p>
                    <a:p>
                      <a:pPr algn="ctr"/>
                      <a:r>
                        <a:rPr kumimoji="1" lang="ja-JP" altLang="en-US" sz="2400"/>
                        <a:t>ＥＰＭトークン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99430180"/>
                  </a:ext>
                </a:extLst>
              </a:tr>
            </a:tbl>
          </a:graphicData>
        </a:graphic>
      </p:graphicFrame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93A7E253-2976-2441-AEB6-853272FEF597}"/>
              </a:ext>
            </a:extLst>
          </p:cNvPr>
          <p:cNvSpPr txBox="1"/>
          <p:nvPr/>
        </p:nvSpPr>
        <p:spPr>
          <a:xfrm>
            <a:off x="1265274" y="5798145"/>
            <a:ext cx="718761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Public Money, Debt Money and Blockchain-based Money</a:t>
            </a:r>
          </a:p>
          <a:p>
            <a:r>
              <a:rPr lang="en-US" altLang="ja-JP" dirty="0"/>
              <a:t> - EPM as Money of the Futures  by Kaoru Yamaguchi &amp; </a:t>
            </a:r>
            <a:r>
              <a:rPr lang="en-US" altLang="ja-JP" dirty="0" err="1"/>
              <a:t>Yokei</a:t>
            </a:r>
            <a:r>
              <a:rPr lang="en-US" altLang="ja-JP" dirty="0"/>
              <a:t> Yamaguchi</a:t>
            </a:r>
          </a:p>
          <a:p>
            <a:r>
              <a:rPr lang="en-US" altLang="ja-JP" dirty="0">
                <a:solidFill>
                  <a:srgbClr val="495DDD"/>
                </a:solidFill>
              </a:rPr>
              <a:t>  http://</a:t>
            </a:r>
            <a:r>
              <a:rPr lang="en-US" altLang="ja-JP" dirty="0" err="1">
                <a:solidFill>
                  <a:srgbClr val="495DDD"/>
                </a:solidFill>
              </a:rPr>
              <a:t>www.muratopia.org</a:t>
            </a:r>
            <a:r>
              <a:rPr lang="en-US" altLang="ja-JP" dirty="0">
                <a:solidFill>
                  <a:srgbClr val="495DDD"/>
                </a:solidFill>
              </a:rPr>
              <a:t>/Yamaguchi/doc/</a:t>
            </a:r>
            <a:r>
              <a:rPr lang="en-US" altLang="ja-JP" dirty="0" err="1">
                <a:solidFill>
                  <a:srgbClr val="495DDD"/>
                </a:solidFill>
              </a:rPr>
              <a:t>MoneyClassification.pdf</a:t>
            </a:r>
            <a:endParaRPr kumimoji="1" lang="ja-JP" altLang="en-US">
              <a:solidFill>
                <a:srgbClr val="495DD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5406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/>
          <p:cNvSpPr txBox="1"/>
          <p:nvPr/>
        </p:nvSpPr>
        <p:spPr>
          <a:xfrm>
            <a:off x="0" y="0"/>
            <a:ext cx="9144000" cy="1397819"/>
          </a:xfrm>
          <a:prstGeom prst="rect">
            <a:avLst/>
          </a:pr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16200000" scaled="1"/>
            <a:tileRect/>
          </a:gradFill>
        </p:spPr>
        <p:txBody>
          <a:bodyPr wrap="square" rtlCol="0">
            <a:spAutoFit/>
          </a:bodyPr>
          <a:lstStyle/>
          <a:p>
            <a:pPr algn="ctr">
              <a:lnSpc>
                <a:spcPts val="2520"/>
              </a:lnSpc>
            </a:pPr>
            <a:endParaRPr lang="en-US" altLang="ja-JP" sz="3600" dirty="0"/>
          </a:p>
          <a:p>
            <a:pPr algn="ctr"/>
            <a:r>
              <a:rPr lang="en-US" altLang="ja-JP" sz="3200" dirty="0"/>
              <a:t>4. </a:t>
            </a:r>
            <a:r>
              <a:rPr lang="ja-JP" altLang="en-US" sz="3200"/>
              <a:t>ＥＰＭ</a:t>
            </a:r>
            <a:r>
              <a:rPr lang="ja-JP" altLang="ja-JP" sz="3200"/>
              <a:t>トークン「新国生み」の実証実験から始めよう</a:t>
            </a:r>
            <a:br>
              <a:rPr lang="en-US" altLang="ja-JP" sz="3200" dirty="0"/>
            </a:br>
            <a:r>
              <a:rPr lang="ja-JP" altLang="ja-JP" sz="3200">
                <a:solidFill>
                  <a:srgbClr val="FF0000"/>
                </a:solidFill>
              </a:rPr>
              <a:t>（新天孫降臨！）</a:t>
            </a:r>
            <a:r>
              <a:rPr lang="ja-JP" altLang="en-US" sz="3200"/>
              <a:t>　</a:t>
            </a:r>
            <a:endParaRPr lang="ja-JP" altLang="ja-JP" sz="3200"/>
          </a:p>
        </p:txBody>
      </p:sp>
      <p:sp>
        <p:nvSpPr>
          <p:cNvPr id="8" name="スライド番号プレースホルダー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1F17E-CEBC-2A42-8F0B-1F8C35B95941}" type="slidenum">
              <a:rPr kumimoji="1" lang="ja-JP" altLang="en-US" smtClean="0"/>
              <a:t>42</a:t>
            </a:fld>
            <a:endParaRPr kumimoji="1" lang="ja-JP" altLang="en-US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60359" y="3451007"/>
            <a:ext cx="352389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>
                <a:solidFill>
                  <a:srgbClr val="2812FF"/>
                </a:solidFill>
              </a:rPr>
              <a:t>国生み神話の淡路島から</a:t>
            </a:r>
            <a:br>
              <a:rPr lang="en-US" altLang="ja-JP" dirty="0">
                <a:solidFill>
                  <a:srgbClr val="2812FF"/>
                </a:solidFill>
              </a:rPr>
            </a:br>
            <a:r>
              <a:rPr kumimoji="1" lang="ja-JP" altLang="en-US">
                <a:solidFill>
                  <a:srgbClr val="2812FF"/>
                </a:solidFill>
              </a:rPr>
              <a:t>未来の</a:t>
            </a:r>
            <a:r>
              <a:rPr kumimoji="1" lang="ja-JP" altLang="en-US">
                <a:solidFill>
                  <a:srgbClr val="FF0000"/>
                </a:solidFill>
              </a:rPr>
              <a:t>公共貨幣</a:t>
            </a:r>
            <a:r>
              <a:rPr kumimoji="1" lang="ja-JP" altLang="en-US">
                <a:solidFill>
                  <a:srgbClr val="2812FF"/>
                </a:solidFill>
              </a:rPr>
              <a:t>を</a:t>
            </a:r>
            <a:r>
              <a:rPr kumimoji="1" lang="ja-JP" altLang="en-US" dirty="0">
                <a:solidFill>
                  <a:srgbClr val="2812FF"/>
                </a:solidFill>
              </a:rPr>
              <a:t>創ろう。</a:t>
            </a:r>
            <a:endParaRPr kumimoji="1" lang="en-US" altLang="ja-JP" dirty="0">
              <a:solidFill>
                <a:srgbClr val="2812FF"/>
              </a:solidFill>
            </a:endParaRPr>
          </a:p>
          <a:p>
            <a:r>
              <a:rPr kumimoji="1" lang="ja-JP" altLang="en-US">
                <a:solidFill>
                  <a:srgbClr val="2812FF"/>
                </a:solidFill>
              </a:rPr>
              <a:t>豊かに暮らせる</a:t>
            </a:r>
            <a:r>
              <a:rPr kumimoji="1" lang="ja-JP" altLang="en-US">
                <a:solidFill>
                  <a:srgbClr val="FF0000"/>
                </a:solidFill>
              </a:rPr>
              <a:t>新国生み</a:t>
            </a:r>
            <a:r>
              <a:rPr kumimoji="1" lang="ja-JP" altLang="en-US">
                <a:solidFill>
                  <a:srgbClr val="2812FF"/>
                </a:solidFill>
              </a:rPr>
              <a:t>をしよう。</a:t>
            </a:r>
            <a:r>
              <a:rPr kumimoji="1" lang="ja-JP" altLang="en-US" dirty="0"/>
              <a:t>　</a:t>
            </a: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9015" y="2145350"/>
            <a:ext cx="1905430" cy="4211000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1083" y="5392132"/>
            <a:ext cx="3127458" cy="1277599"/>
          </a:xfrm>
          <a:prstGeom prst="rect">
            <a:avLst/>
          </a:prstGeom>
        </p:spPr>
      </p:pic>
      <p:sp>
        <p:nvSpPr>
          <p:cNvPr id="12" name="爆発 1 11">
            <a:extLst>
              <a:ext uri="{FF2B5EF4-FFF2-40B4-BE49-F238E27FC236}">
                <a16:creationId xmlns:a16="http://schemas.microsoft.com/office/drawing/2014/main" id="{56097E38-EA1A-A34A-9AB4-7C53BA23D951}"/>
              </a:ext>
            </a:extLst>
          </p:cNvPr>
          <p:cNvSpPr/>
          <p:nvPr/>
        </p:nvSpPr>
        <p:spPr>
          <a:xfrm>
            <a:off x="8039624" y="1178351"/>
            <a:ext cx="1055802" cy="5413012"/>
          </a:xfrm>
          <a:prstGeom prst="irregularSeal1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>
                <a:solidFill>
                  <a:srgbClr val="FF0000"/>
                </a:solidFill>
              </a:rPr>
              <a:t>古事記の国生み神話</a:t>
            </a: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1A16BE44-3D79-6A4D-8B49-78F910A2A4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4610" y="4469566"/>
            <a:ext cx="2530932" cy="1845131"/>
          </a:xfrm>
          <a:prstGeom prst="rect">
            <a:avLst/>
          </a:prstGeom>
        </p:spPr>
      </p:pic>
      <p:sp>
        <p:nvSpPr>
          <p:cNvPr id="10" name="円/楕円 9">
            <a:extLst>
              <a:ext uri="{FF2B5EF4-FFF2-40B4-BE49-F238E27FC236}">
                <a16:creationId xmlns:a16="http://schemas.microsoft.com/office/drawing/2014/main" id="{79103C8B-A5F1-3445-822C-3658A23E1129}"/>
              </a:ext>
            </a:extLst>
          </p:cNvPr>
          <p:cNvSpPr/>
          <p:nvPr/>
        </p:nvSpPr>
        <p:spPr>
          <a:xfrm>
            <a:off x="3607369" y="3231931"/>
            <a:ext cx="2382716" cy="1911638"/>
          </a:xfrm>
          <a:prstGeom prst="ellipse">
            <a:avLst/>
          </a:prstGeom>
          <a:gradFill flip="none" rotWithShape="1">
            <a:gsLst>
              <a:gs pos="0">
                <a:srgbClr val="FFFF00">
                  <a:shade val="30000"/>
                  <a:satMod val="115000"/>
                </a:srgbClr>
              </a:gs>
              <a:gs pos="50000">
                <a:srgbClr val="FFFF00">
                  <a:shade val="67500"/>
                  <a:satMod val="115000"/>
                </a:srgbClr>
              </a:gs>
              <a:gs pos="100000">
                <a:srgbClr val="FFFF00">
                  <a:shade val="100000"/>
                  <a:satMod val="115000"/>
                </a:srgbClr>
              </a:gs>
            </a:gsLst>
            <a:lin ang="13500000" scaled="1"/>
            <a:tileRect/>
          </a:gradFill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000" b="1">
                <a:solidFill>
                  <a:srgbClr val="00B050"/>
                </a:solidFill>
              </a:rPr>
              <a:t>ＥＰＭ</a:t>
            </a:r>
            <a:endParaRPr lang="en-US" altLang="ja-JP" sz="2000" b="1" dirty="0">
              <a:solidFill>
                <a:srgbClr val="00B050"/>
              </a:solidFill>
            </a:endParaRPr>
          </a:p>
          <a:p>
            <a:pPr algn="ctr"/>
            <a:r>
              <a:rPr kumimoji="1" lang="ja-JP" altLang="en-US" sz="2000" b="1">
                <a:solidFill>
                  <a:srgbClr val="00B050"/>
                </a:solidFill>
              </a:rPr>
              <a:t>トークン</a:t>
            </a:r>
            <a:br>
              <a:rPr kumimoji="1" lang="en-US" altLang="ja-JP" sz="2000" b="1" dirty="0">
                <a:solidFill>
                  <a:srgbClr val="00B050"/>
                </a:solidFill>
              </a:rPr>
            </a:br>
            <a:br>
              <a:rPr kumimoji="1" lang="en-US" altLang="ja-JP" sz="2000" b="1" dirty="0">
                <a:solidFill>
                  <a:srgbClr val="00B050"/>
                </a:solidFill>
              </a:rPr>
            </a:br>
            <a:r>
              <a:rPr kumimoji="1" lang="ja-JP" altLang="en-US" sz="2000" b="1">
                <a:solidFill>
                  <a:srgbClr val="00B050"/>
                </a:solidFill>
              </a:rPr>
              <a:t>「新国生み」</a:t>
            </a: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A913183D-3493-7942-B7ED-23725384CAF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5687" y="1318148"/>
            <a:ext cx="2617600" cy="2094080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A7545DC4-FAC9-764C-9F75-156AB803AC8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15735" y="1521372"/>
            <a:ext cx="1568743" cy="1568743"/>
          </a:xfrm>
          <a:prstGeom prst="rect">
            <a:avLst/>
          </a:prstGeom>
        </p:spPr>
      </p:pic>
      <p:sp>
        <p:nvSpPr>
          <p:cNvPr id="13" name="左カーブ矢印 12">
            <a:extLst>
              <a:ext uri="{FF2B5EF4-FFF2-40B4-BE49-F238E27FC236}">
                <a16:creationId xmlns:a16="http://schemas.microsoft.com/office/drawing/2014/main" id="{51B4509E-3EE9-514C-AE8F-F747987567E1}"/>
              </a:ext>
            </a:extLst>
          </p:cNvPr>
          <p:cNvSpPr/>
          <p:nvPr/>
        </p:nvSpPr>
        <p:spPr>
          <a:xfrm rot="20418069">
            <a:off x="5178714" y="1965272"/>
            <a:ext cx="869841" cy="1464379"/>
          </a:xfrm>
          <a:prstGeom prst="curvedLeftArrow">
            <a:avLst>
              <a:gd name="adj1" fmla="val 25000"/>
              <a:gd name="adj2" fmla="val 51101"/>
              <a:gd name="adj3" fmla="val 33849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400" b="1">
                <a:solidFill>
                  <a:srgbClr val="FF0000"/>
                </a:solidFill>
              </a:rPr>
              <a:t>１３００年ぶり</a:t>
            </a:r>
          </a:p>
        </p:txBody>
      </p:sp>
    </p:spTree>
    <p:extLst>
      <p:ext uri="{BB962C8B-B14F-4D97-AF65-F5344CB8AC3E}">
        <p14:creationId xmlns:p14="http://schemas.microsoft.com/office/powerpoint/2010/main" val="1888270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 animBg="1"/>
      <p:bldP spid="10" grpId="1" animBg="1"/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8B0C022-AF5A-8A40-8866-9D2053227E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6675"/>
            <a:ext cx="8229600" cy="1667284"/>
          </a:xfrm>
        </p:spPr>
        <p:txBody>
          <a:bodyPr>
            <a:normAutofit/>
          </a:bodyPr>
          <a:lstStyle/>
          <a:p>
            <a:r>
              <a:rPr lang="ja-JP" altLang="en-US" sz="3200" b="1">
                <a:solidFill>
                  <a:srgbClr val="2812FF"/>
                </a:solidFill>
              </a:rPr>
              <a:t>公共貨幣で新国生み</a:t>
            </a:r>
            <a:br>
              <a:rPr lang="ja-JP" altLang="en-US" sz="3200">
                <a:solidFill>
                  <a:srgbClr val="2812FF"/>
                </a:solidFill>
              </a:rPr>
            </a:br>
            <a:r>
              <a:rPr lang="ja-JP" altLang="en-US" sz="3200" b="1">
                <a:solidFill>
                  <a:srgbClr val="2812FF"/>
                </a:solidFill>
              </a:rPr>
              <a:t>イニシアティブ </a:t>
            </a:r>
            <a:r>
              <a:rPr lang="en-US" altLang="ja-JP" sz="3200" b="1" dirty="0">
                <a:solidFill>
                  <a:srgbClr val="2812FF"/>
                </a:solidFill>
              </a:rPr>
              <a:t>V.</a:t>
            </a:r>
            <a:r>
              <a:rPr lang="ja-JP" altLang="en-US" sz="3200" b="1">
                <a:solidFill>
                  <a:srgbClr val="2812FF"/>
                </a:solidFill>
              </a:rPr>
              <a:t>１２</a:t>
            </a:r>
            <a:endParaRPr kumimoji="1" lang="ja-JP" altLang="en-US" sz="3200">
              <a:solidFill>
                <a:srgbClr val="2812FF"/>
              </a:solidFill>
            </a:endParaRP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97FE4B74-6E2B-F54E-8947-93C3A3A95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1F17E-CEBC-2A42-8F0B-1F8C35B95941}" type="slidenum">
              <a:rPr kumimoji="1" lang="ja-JP" altLang="en-US" smtClean="0"/>
              <a:t>5</a:t>
            </a:fld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EB101635-D602-6A4A-B73C-CD5C14A84F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7489" y="1847654"/>
            <a:ext cx="6382511" cy="4621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6863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F2E5ECC-30CA-AE46-BD34-06F5BD5F22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ja-JP" altLang="en-US" sz="3600">
                <a:solidFill>
                  <a:srgbClr val="0081DD"/>
                </a:solidFill>
              </a:rPr>
              <a:t>「公共貨幣（お金）」とは何ですか？</a:t>
            </a:r>
            <a:endParaRPr kumimoji="1" lang="ja-JP" altLang="en-US" sz="360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9A2F7242-2D5E-6A40-BA88-F08853C9A9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1F17E-CEBC-2A42-8F0B-1F8C35B95941}" type="slidenum">
              <a:rPr kumimoji="1" lang="ja-JP" altLang="en-US" smtClean="0"/>
              <a:t>6</a:t>
            </a:fld>
            <a:endParaRPr kumimoji="1" lang="ja-JP" altLang="en-US"/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C79637FF-709E-4545-BDC9-C1282DAA70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305041"/>
            <a:ext cx="9144000" cy="5233871"/>
          </a:xfrm>
          <a:prstGeom prst="rect">
            <a:avLst/>
          </a:prstGeom>
        </p:spPr>
      </p:pic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1C598816-953E-4A48-9E14-F433ADE95F8A}"/>
              </a:ext>
            </a:extLst>
          </p:cNvPr>
          <p:cNvSpPr/>
          <p:nvPr/>
        </p:nvSpPr>
        <p:spPr>
          <a:xfrm>
            <a:off x="3558540" y="6382921"/>
            <a:ext cx="54864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1600" b="1">
                <a:solidFill>
                  <a:srgbClr val="2812FF"/>
                </a:solidFill>
              </a:rPr>
              <a:t>公共貨幣で新国生みイニシアティブ </a:t>
            </a:r>
            <a:r>
              <a:rPr lang="en-US" altLang="ja-JP" sz="1600" b="1" dirty="0">
                <a:solidFill>
                  <a:srgbClr val="2812FF"/>
                </a:solidFill>
              </a:rPr>
              <a:t>V.</a:t>
            </a:r>
            <a:r>
              <a:rPr lang="ja-JP" altLang="en-US" sz="1600" b="1">
                <a:solidFill>
                  <a:srgbClr val="2812FF"/>
                </a:solidFill>
              </a:rPr>
              <a:t>１２、２２ページ</a:t>
            </a:r>
            <a:endParaRPr lang="ja-JP" altLang="en-US" sz="1600">
              <a:solidFill>
                <a:srgbClr val="2812FF"/>
              </a:solidFill>
            </a:endParaRPr>
          </a:p>
        </p:txBody>
      </p:sp>
      <p:sp>
        <p:nvSpPr>
          <p:cNvPr id="3" name="円/楕円 2">
            <a:extLst>
              <a:ext uri="{FF2B5EF4-FFF2-40B4-BE49-F238E27FC236}">
                <a16:creationId xmlns:a16="http://schemas.microsoft.com/office/drawing/2014/main" id="{2D916902-7ABE-C545-A48B-3F32A8C4B49C}"/>
              </a:ext>
            </a:extLst>
          </p:cNvPr>
          <p:cNvSpPr/>
          <p:nvPr/>
        </p:nvSpPr>
        <p:spPr>
          <a:xfrm>
            <a:off x="2262553" y="2285999"/>
            <a:ext cx="6424247" cy="199326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400">
                <a:solidFill>
                  <a:schemeClr val="tx1"/>
                </a:solidFill>
              </a:rPr>
              <a:t>これまでのお金：</a:t>
            </a:r>
            <a:r>
              <a:rPr kumimoji="1" lang="ja-JP" altLang="en-US" sz="2000">
                <a:solidFill>
                  <a:schemeClr val="tx1"/>
                </a:solidFill>
              </a:rPr>
              <a:t>硬貨、紙幣、預金</a:t>
            </a:r>
            <a:endParaRPr kumimoji="1" lang="en-US" altLang="ja-JP" sz="2000" dirty="0">
              <a:solidFill>
                <a:schemeClr val="tx1"/>
              </a:solidFill>
            </a:endParaRPr>
          </a:p>
          <a:p>
            <a:pPr algn="ctr"/>
            <a:r>
              <a:rPr lang="ja-JP" altLang="en-US" sz="2000">
                <a:solidFill>
                  <a:schemeClr val="tx1"/>
                </a:solidFill>
              </a:rPr>
              <a:t>　　　　　</a:t>
            </a:r>
            <a:r>
              <a:rPr lang="ja-JP" altLang="en-US">
                <a:solidFill>
                  <a:schemeClr val="tx1"/>
                </a:solidFill>
              </a:rPr>
              <a:t>（コイン）</a:t>
            </a:r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7" name="円/楕円 6">
            <a:extLst>
              <a:ext uri="{FF2B5EF4-FFF2-40B4-BE49-F238E27FC236}">
                <a16:creationId xmlns:a16="http://schemas.microsoft.com/office/drawing/2014/main" id="{61B89316-C7EC-E64B-9478-B8EA8E0E552C}"/>
              </a:ext>
            </a:extLst>
          </p:cNvPr>
          <p:cNvSpPr/>
          <p:nvPr/>
        </p:nvSpPr>
        <p:spPr>
          <a:xfrm>
            <a:off x="2262553" y="4644390"/>
            <a:ext cx="6541478" cy="1418690"/>
          </a:xfrm>
          <a:prstGeom prst="ellipse">
            <a:avLst/>
          </a:prstGeom>
          <a:gradFill flip="none" rotWithShape="1">
            <a:gsLst>
              <a:gs pos="0">
                <a:srgbClr val="AAFFE9">
                  <a:shade val="30000"/>
                  <a:satMod val="115000"/>
                </a:srgbClr>
              </a:gs>
              <a:gs pos="50000">
                <a:srgbClr val="AAFFE9">
                  <a:shade val="67500"/>
                  <a:satMod val="115000"/>
                </a:srgbClr>
              </a:gs>
              <a:gs pos="100000">
                <a:srgbClr val="AAFFE9">
                  <a:shade val="100000"/>
                  <a:satMod val="115000"/>
                </a:srgbClr>
              </a:gs>
            </a:gsLst>
            <a:lin ang="162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400">
                <a:solidFill>
                  <a:srgbClr val="00B050"/>
                </a:solidFill>
              </a:rPr>
              <a:t>未来</a:t>
            </a:r>
            <a:r>
              <a:rPr kumimoji="1" lang="ja-JP" altLang="en-US" sz="2400">
                <a:solidFill>
                  <a:srgbClr val="00B050"/>
                </a:solidFill>
              </a:rPr>
              <a:t>のお金：</a:t>
            </a:r>
            <a:r>
              <a:rPr kumimoji="1" lang="ja-JP" altLang="en-US" sz="2000">
                <a:solidFill>
                  <a:srgbClr val="00B050"/>
                </a:solidFill>
              </a:rPr>
              <a:t>ビットコイン・暗号通貨</a:t>
            </a:r>
            <a:r>
              <a:rPr kumimoji="1" lang="ja-JP" altLang="en-US" sz="2400">
                <a:solidFill>
                  <a:srgbClr val="00B050"/>
                </a:solidFill>
              </a:rPr>
              <a:t>？</a:t>
            </a:r>
          </a:p>
        </p:txBody>
      </p:sp>
    </p:spTree>
    <p:extLst>
      <p:ext uri="{BB962C8B-B14F-4D97-AF65-F5344CB8AC3E}">
        <p14:creationId xmlns:p14="http://schemas.microsoft.com/office/powerpoint/2010/main" val="941826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F2E5ECC-30CA-AE46-BD34-06F5BD5F22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ja-JP" altLang="en-US" sz="3600">
                <a:solidFill>
                  <a:srgbClr val="0081DD"/>
                </a:solidFill>
              </a:rPr>
              <a:t>「公共貨幣（お金）」とは何ですか？</a:t>
            </a:r>
            <a:endParaRPr kumimoji="1" lang="ja-JP" altLang="en-US" sz="360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9A2F7242-2D5E-6A40-BA88-F08853C9A9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1F17E-CEBC-2A42-8F0B-1F8C35B95941}" type="slidenum">
              <a:rPr kumimoji="1" lang="ja-JP" altLang="en-US" smtClean="0"/>
              <a:t>7</a:t>
            </a:fld>
            <a:endParaRPr kumimoji="1" lang="ja-JP" altLang="en-US"/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C79637FF-709E-4545-BDC9-C1282DAA70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6844"/>
            <a:ext cx="9144000" cy="5233871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</p:pic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1C598816-953E-4A48-9E14-F433ADE95F8A}"/>
              </a:ext>
            </a:extLst>
          </p:cNvPr>
          <p:cNvSpPr/>
          <p:nvPr/>
        </p:nvSpPr>
        <p:spPr>
          <a:xfrm>
            <a:off x="3558540" y="6382921"/>
            <a:ext cx="54864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1600" b="1">
                <a:solidFill>
                  <a:srgbClr val="2812FF"/>
                </a:solidFill>
              </a:rPr>
              <a:t>公共貨幣で新国生みイニシアティブ </a:t>
            </a:r>
            <a:r>
              <a:rPr lang="en-US" altLang="ja-JP" sz="1600" b="1" dirty="0">
                <a:solidFill>
                  <a:srgbClr val="2812FF"/>
                </a:solidFill>
              </a:rPr>
              <a:t>V.</a:t>
            </a:r>
            <a:r>
              <a:rPr lang="ja-JP" altLang="en-US" sz="1600" b="1">
                <a:solidFill>
                  <a:srgbClr val="2812FF"/>
                </a:solidFill>
              </a:rPr>
              <a:t>１２、２２ページ</a:t>
            </a:r>
            <a:endParaRPr lang="ja-JP" altLang="en-US" sz="1600">
              <a:solidFill>
                <a:srgbClr val="2812FF"/>
              </a:solidFill>
            </a:endParaRPr>
          </a:p>
        </p:txBody>
      </p:sp>
      <p:sp>
        <p:nvSpPr>
          <p:cNvPr id="10" name="円/楕円 9">
            <a:extLst>
              <a:ext uri="{FF2B5EF4-FFF2-40B4-BE49-F238E27FC236}">
                <a16:creationId xmlns:a16="http://schemas.microsoft.com/office/drawing/2014/main" id="{9BDB96A3-997C-874C-8EF3-1AF9366468AB}"/>
              </a:ext>
            </a:extLst>
          </p:cNvPr>
          <p:cNvSpPr/>
          <p:nvPr/>
        </p:nvSpPr>
        <p:spPr>
          <a:xfrm>
            <a:off x="5173884" y="2893671"/>
            <a:ext cx="2528177" cy="2381394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400">
                <a:solidFill>
                  <a:srgbClr val="FF0000"/>
                </a:solidFill>
              </a:rPr>
              <a:t>債務貨幣</a:t>
            </a:r>
          </a:p>
        </p:txBody>
      </p:sp>
      <p:sp>
        <p:nvSpPr>
          <p:cNvPr id="12" name="円/楕円 11">
            <a:extLst>
              <a:ext uri="{FF2B5EF4-FFF2-40B4-BE49-F238E27FC236}">
                <a16:creationId xmlns:a16="http://schemas.microsoft.com/office/drawing/2014/main" id="{4C397551-BF50-6848-9662-48325103759B}"/>
              </a:ext>
            </a:extLst>
          </p:cNvPr>
          <p:cNvSpPr/>
          <p:nvPr/>
        </p:nvSpPr>
        <p:spPr>
          <a:xfrm>
            <a:off x="2118360" y="1920239"/>
            <a:ext cx="2095500" cy="3906129"/>
          </a:xfrm>
          <a:prstGeom prst="ellipse">
            <a:avLst/>
          </a:pr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27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400">
                <a:solidFill>
                  <a:srgbClr val="2812FF"/>
                </a:solidFill>
              </a:rPr>
              <a:t>公共貨幣</a:t>
            </a:r>
            <a:endParaRPr kumimoji="1" lang="ja-JP" altLang="en-US" sz="2400">
              <a:solidFill>
                <a:srgbClr val="2812FF"/>
              </a:solidFill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67F7674A-74E4-0C4D-BD81-9979CA898230}"/>
              </a:ext>
            </a:extLst>
          </p:cNvPr>
          <p:cNvSpPr txBox="1"/>
          <p:nvPr/>
        </p:nvSpPr>
        <p:spPr>
          <a:xfrm>
            <a:off x="4697782" y="5275065"/>
            <a:ext cx="3940502" cy="40011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ja-JP" altLang="en-US" sz="2000">
                <a:solidFill>
                  <a:srgbClr val="FF0000"/>
                </a:solidFill>
              </a:rPr>
              <a:t>「経済学」で学ぶのはこのお金のみ</a:t>
            </a:r>
            <a:endParaRPr kumimoji="1" lang="ja-JP" altLang="en-US" sz="20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8688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F2E5ECC-30CA-AE46-BD34-06F5BD5F22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80227"/>
            <a:ext cx="8229600" cy="1143000"/>
          </a:xfrm>
        </p:spPr>
        <p:txBody>
          <a:bodyPr>
            <a:normAutofit/>
          </a:bodyPr>
          <a:lstStyle/>
          <a:p>
            <a:r>
              <a:rPr lang="ja-JP" altLang="en-US" sz="3600">
                <a:solidFill>
                  <a:srgbClr val="0081DD"/>
                </a:solidFill>
              </a:rPr>
              <a:t>「公共貨幣（お金）」とは何ですか？</a:t>
            </a:r>
            <a:endParaRPr kumimoji="1" lang="ja-JP" altLang="en-US" sz="360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9A2F7242-2D5E-6A40-BA88-F08853C9A9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1F17E-CEBC-2A42-8F0B-1F8C35B95941}" type="slidenum">
              <a:rPr kumimoji="1" lang="ja-JP" altLang="en-US" smtClean="0"/>
              <a:t>8</a:t>
            </a:fld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3CD44FC4-5E28-F542-97EA-73E731CAC5B0}"/>
              </a:ext>
            </a:extLst>
          </p:cNvPr>
          <p:cNvSpPr txBox="1"/>
          <p:nvPr/>
        </p:nvSpPr>
        <p:spPr>
          <a:xfrm>
            <a:off x="1056999" y="1223227"/>
            <a:ext cx="36881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800"/>
              <a:t>公共貨幣</a:t>
            </a:r>
            <a:r>
              <a:rPr kumimoji="1" lang="en-US" altLang="ja-JP" sz="2800" dirty="0"/>
              <a:t> Public Money</a:t>
            </a:r>
            <a:endParaRPr kumimoji="1" lang="ja-JP" altLang="en-US" sz="2800"/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BDDD7199-4F27-9F41-9C22-F8DEC2BEBBC3}"/>
              </a:ext>
            </a:extLst>
          </p:cNvPr>
          <p:cNvSpPr txBox="1"/>
          <p:nvPr/>
        </p:nvSpPr>
        <p:spPr>
          <a:xfrm>
            <a:off x="1056999" y="3450434"/>
            <a:ext cx="35150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800"/>
              <a:t>債務</a:t>
            </a:r>
            <a:r>
              <a:rPr kumimoji="1" lang="ja-JP" altLang="en-US" sz="2800"/>
              <a:t>貨幣</a:t>
            </a:r>
            <a:r>
              <a:rPr kumimoji="1" lang="en-US" altLang="ja-JP" sz="2800" dirty="0"/>
              <a:t> Debt Money</a:t>
            </a:r>
            <a:endParaRPr kumimoji="1" lang="ja-JP" altLang="en-US" sz="2800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CF96E2C7-F21B-484D-9B0A-E6A9EBA7E9A1}"/>
              </a:ext>
            </a:extLst>
          </p:cNvPr>
          <p:cNvSpPr txBox="1"/>
          <p:nvPr/>
        </p:nvSpPr>
        <p:spPr>
          <a:xfrm>
            <a:off x="1483678" y="1851305"/>
            <a:ext cx="734688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n"/>
            </a:pPr>
            <a:r>
              <a:rPr kumimoji="1" lang="ja-JP" altLang="en-US" sz="2400"/>
              <a:t>　公的機関（政府、君主、皇帝、天皇、</a:t>
            </a:r>
            <a:r>
              <a:rPr lang="ja-JP" altLang="en-US" sz="2400"/>
              <a:t>幕府</a:t>
            </a:r>
            <a:r>
              <a:rPr kumimoji="1" lang="ja-JP" altLang="en-US" sz="2400"/>
              <a:t>等）が発行</a:t>
            </a:r>
            <a:endParaRPr kumimoji="1" lang="en-US" altLang="ja-JP" sz="2400" dirty="0"/>
          </a:p>
          <a:p>
            <a:pPr marL="285750" indent="-285750">
              <a:buFont typeface="Wingdings" pitchFamily="2" charset="2"/>
              <a:buChar char="n"/>
            </a:pPr>
            <a:r>
              <a:rPr kumimoji="1" lang="ja-JP" altLang="en-US" sz="2400"/>
              <a:t>　利息がつかない</a:t>
            </a:r>
            <a:endParaRPr kumimoji="1" lang="en-US" altLang="ja-JP" sz="2400" dirty="0"/>
          </a:p>
          <a:p>
            <a:pPr marL="285750" indent="-285750">
              <a:buFont typeface="Wingdings" pitchFamily="2" charset="2"/>
              <a:buChar char="n"/>
            </a:pPr>
            <a:r>
              <a:rPr kumimoji="1" lang="ja-JP" altLang="en-US" sz="2400"/>
              <a:t>　発行益（</a:t>
            </a:r>
            <a:r>
              <a:rPr lang="ja-JP" altLang="en-US" sz="2400"/>
              <a:t>一回</a:t>
            </a:r>
            <a:r>
              <a:rPr kumimoji="1" lang="ja-JP" altLang="en-US" sz="2400"/>
              <a:t>限り）がある</a:t>
            </a:r>
            <a:br>
              <a:rPr kumimoji="1" lang="en-US" altLang="ja-JP" sz="2400" dirty="0"/>
            </a:br>
            <a:r>
              <a:rPr kumimoji="1" lang="ja-JP" altLang="en-US" sz="2400"/>
              <a:t>　</a:t>
            </a:r>
            <a:r>
              <a:rPr kumimoji="1" lang="ja-JP" altLang="en-US" sz="2000"/>
              <a:t>（５００円玉の製造費４３円、発行益４５７円）</a:t>
            </a: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71B8D637-6A6C-E348-8356-21F995A80B62}"/>
              </a:ext>
            </a:extLst>
          </p:cNvPr>
          <p:cNvSpPr txBox="1"/>
          <p:nvPr/>
        </p:nvSpPr>
        <p:spPr>
          <a:xfrm>
            <a:off x="1496802" y="3973654"/>
            <a:ext cx="5405647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n"/>
            </a:pPr>
            <a:r>
              <a:rPr kumimoji="1" lang="ja-JP" altLang="en-US" sz="2400"/>
              <a:t>　民間（中央）銀行が発行する</a:t>
            </a:r>
            <a:r>
              <a:rPr lang="ja-JP" altLang="en-US" sz="2400"/>
              <a:t>銀行券</a:t>
            </a:r>
            <a:endParaRPr kumimoji="1" lang="en-US" altLang="ja-JP" sz="2400" dirty="0"/>
          </a:p>
          <a:p>
            <a:pPr marL="285750" indent="-285750">
              <a:buFont typeface="Wingdings" pitchFamily="2" charset="2"/>
              <a:buChar char="n"/>
            </a:pPr>
            <a:r>
              <a:rPr kumimoji="1" lang="ja-JP" altLang="en-US" sz="2400"/>
              <a:t>　利息が永遠に</a:t>
            </a:r>
            <a:r>
              <a:rPr lang="ja-JP" altLang="en-US" sz="2400"/>
              <a:t>ついて回る</a:t>
            </a:r>
            <a:endParaRPr kumimoji="1" lang="en-US" altLang="ja-JP" sz="2400" dirty="0"/>
          </a:p>
          <a:p>
            <a:pPr marL="285750" indent="-285750">
              <a:buFont typeface="Wingdings" pitchFamily="2" charset="2"/>
              <a:buChar char="n"/>
            </a:pPr>
            <a:r>
              <a:rPr kumimoji="1" lang="ja-JP" altLang="en-US" sz="2400"/>
              <a:t>　無から預金を</a:t>
            </a:r>
            <a:r>
              <a:rPr lang="ja-JP" altLang="en-US" sz="2400"/>
              <a:t>創造し</a:t>
            </a:r>
            <a:r>
              <a:rPr kumimoji="1" lang="ja-JP" altLang="en-US" sz="2400"/>
              <a:t>て貸しつける</a:t>
            </a:r>
            <a:endParaRPr kumimoji="1" lang="en-US" altLang="ja-JP" sz="2400" dirty="0"/>
          </a:p>
          <a:p>
            <a:pPr marL="285750" indent="-285750">
              <a:buFont typeface="Wingdings" pitchFamily="2" charset="2"/>
              <a:buChar char="n"/>
            </a:pPr>
            <a:r>
              <a:rPr lang="ja-JP" altLang="en-US" sz="2400"/>
              <a:t>　支配の手段となる</a:t>
            </a:r>
            <a:br>
              <a:rPr lang="en-US" altLang="ja-JP" sz="2400" dirty="0"/>
            </a:br>
            <a:r>
              <a:rPr lang="ja-JP" altLang="en-US" sz="2400"/>
              <a:t>　・　「金で面を張る」</a:t>
            </a:r>
            <a:br>
              <a:rPr lang="en-US" altLang="ja-JP" sz="2400" dirty="0"/>
            </a:br>
            <a:r>
              <a:rPr lang="ja-JP" altLang="en-US" sz="2400"/>
              <a:t>　・　「金がいわせる旦那</a:t>
            </a:r>
            <a:r>
              <a:rPr lang="en-US" altLang="ja-JP" sz="2400" dirty="0"/>
              <a:t> (gentleman)</a:t>
            </a:r>
            <a:r>
              <a:rPr lang="ja-JP" altLang="en-US" sz="2400"/>
              <a:t>」</a:t>
            </a:r>
            <a:endParaRPr lang="en-US" altLang="ja-JP" sz="2400" dirty="0"/>
          </a:p>
        </p:txBody>
      </p:sp>
      <p:sp>
        <p:nvSpPr>
          <p:cNvPr id="6" name="左カーブ矢印 5">
            <a:extLst>
              <a:ext uri="{FF2B5EF4-FFF2-40B4-BE49-F238E27FC236}">
                <a16:creationId xmlns:a16="http://schemas.microsoft.com/office/drawing/2014/main" id="{9CCA6CB9-0DCA-0C46-81B1-333DCDE36373}"/>
              </a:ext>
            </a:extLst>
          </p:cNvPr>
          <p:cNvSpPr/>
          <p:nvPr/>
        </p:nvSpPr>
        <p:spPr>
          <a:xfrm rot="835619">
            <a:off x="6508247" y="2532161"/>
            <a:ext cx="1775896" cy="3573914"/>
          </a:xfrm>
          <a:prstGeom prst="curvedLeftArrow">
            <a:avLst>
              <a:gd name="adj1" fmla="val 21840"/>
              <a:gd name="adj2" fmla="val 50000"/>
              <a:gd name="adj3" fmla="val 25000"/>
            </a:avLst>
          </a:prstGeom>
          <a:gradFill flip="none" rotWithShape="1">
            <a:gsLst>
              <a:gs pos="0">
                <a:schemeClr val="bg1">
                  <a:lumMod val="65000"/>
                  <a:shade val="30000"/>
                  <a:satMod val="115000"/>
                </a:schemeClr>
              </a:gs>
              <a:gs pos="50000">
                <a:schemeClr val="bg1">
                  <a:lumMod val="65000"/>
                  <a:shade val="67500"/>
                  <a:satMod val="115000"/>
                </a:schemeClr>
              </a:gs>
              <a:gs pos="100000">
                <a:schemeClr val="bg1">
                  <a:lumMod val="65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000" b="1">
                <a:solidFill>
                  <a:srgbClr val="FF0000"/>
                </a:solidFill>
              </a:rPr>
              <a:t>貨幣の歴史は「１％による</a:t>
            </a:r>
            <a:endParaRPr kumimoji="1" lang="en-US" altLang="ja-JP" sz="2000" b="1" dirty="0">
              <a:solidFill>
                <a:srgbClr val="FF0000"/>
              </a:solidFill>
            </a:endParaRPr>
          </a:p>
          <a:p>
            <a:pPr algn="ctr"/>
            <a:r>
              <a:rPr kumimoji="1" lang="ja-JP" altLang="en-US" sz="2000" b="1">
                <a:solidFill>
                  <a:srgbClr val="FF0000"/>
                </a:solidFill>
              </a:rPr>
              <a:t>　国盗り物語」</a:t>
            </a:r>
          </a:p>
        </p:txBody>
      </p:sp>
      <p:cxnSp>
        <p:nvCxnSpPr>
          <p:cNvPr id="8" name="直線コネクタ 7">
            <a:extLst>
              <a:ext uri="{FF2B5EF4-FFF2-40B4-BE49-F238E27FC236}">
                <a16:creationId xmlns:a16="http://schemas.microsoft.com/office/drawing/2014/main" id="{B88F6ED0-ECEF-2F4C-91EA-6800FB7B738A}"/>
              </a:ext>
            </a:extLst>
          </p:cNvPr>
          <p:cNvCxnSpPr/>
          <p:nvPr/>
        </p:nvCxnSpPr>
        <p:spPr>
          <a:xfrm>
            <a:off x="5647491" y="4366009"/>
            <a:ext cx="94923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直線コネクタ 9">
            <a:extLst>
              <a:ext uri="{FF2B5EF4-FFF2-40B4-BE49-F238E27FC236}">
                <a16:creationId xmlns:a16="http://schemas.microsoft.com/office/drawing/2014/main" id="{39AC0E0F-5F62-9049-9AC5-68F34FB3B694}"/>
              </a:ext>
            </a:extLst>
          </p:cNvPr>
          <p:cNvCxnSpPr/>
          <p:nvPr/>
        </p:nvCxnSpPr>
        <p:spPr>
          <a:xfrm>
            <a:off x="2917841" y="5106237"/>
            <a:ext cx="66185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A0A2565A-AC7B-E94B-8E91-51B4A5DF8BBE}"/>
              </a:ext>
            </a:extLst>
          </p:cNvPr>
          <p:cNvSpPr txBox="1"/>
          <p:nvPr/>
        </p:nvSpPr>
        <p:spPr>
          <a:xfrm>
            <a:off x="5092354" y="6197729"/>
            <a:ext cx="16450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>
                <a:solidFill>
                  <a:srgbClr val="C00000"/>
                </a:solidFill>
              </a:rPr>
              <a:t>（</a:t>
            </a:r>
            <a:r>
              <a:rPr kumimoji="1" lang="ja-JP" altLang="en-US">
                <a:solidFill>
                  <a:srgbClr val="C00000"/>
                </a:solidFill>
              </a:rPr>
              <a:t>銭盗る人）</a:t>
            </a:r>
          </a:p>
        </p:txBody>
      </p:sp>
    </p:spTree>
    <p:extLst>
      <p:ext uri="{BB962C8B-B14F-4D97-AF65-F5344CB8AC3E}">
        <p14:creationId xmlns:p14="http://schemas.microsoft.com/office/powerpoint/2010/main" val="2275002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3" grpId="0"/>
      <p:bldP spid="6" grpId="0" animBg="1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スライド番号プレースホルダー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1F17E-CEBC-2A42-8F0B-1F8C35B95941}" type="slidenum">
              <a:rPr kumimoji="1" lang="ja-JP" altLang="en-US" smtClean="0"/>
              <a:t>9</a:t>
            </a:fld>
            <a:endParaRPr kumimoji="1" lang="ja-JP" altLang="en-US"/>
          </a:p>
        </p:txBody>
      </p:sp>
      <p:sp>
        <p:nvSpPr>
          <p:cNvPr id="2" name="テキスト ボックス 1"/>
          <p:cNvSpPr txBox="1"/>
          <p:nvPr/>
        </p:nvSpPr>
        <p:spPr>
          <a:xfrm>
            <a:off x="653681" y="1180807"/>
            <a:ext cx="59266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800" dirty="0"/>
              <a:t>貨幣　＝　貨（貝）　＋　幣（</a:t>
            </a:r>
            <a:r>
              <a:rPr kumimoji="1" lang="ja-JP" altLang="en-US" sz="2800"/>
              <a:t>布、麻、絹</a:t>
            </a:r>
            <a:r>
              <a:rPr kumimoji="1" lang="ja-JP" altLang="en-US" sz="2800" dirty="0"/>
              <a:t>）</a:t>
            </a:r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8037" y="1223227"/>
            <a:ext cx="1929254" cy="2324502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1294" y="2416104"/>
            <a:ext cx="1685491" cy="1685491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95049" y="2442452"/>
            <a:ext cx="1589238" cy="1589238"/>
          </a:xfrm>
          <a:prstGeom prst="rect">
            <a:avLst/>
          </a:prstGeom>
        </p:spPr>
      </p:pic>
      <p:sp>
        <p:nvSpPr>
          <p:cNvPr id="4" name="テキスト ボックス 3"/>
          <p:cNvSpPr txBox="1"/>
          <p:nvPr/>
        </p:nvSpPr>
        <p:spPr>
          <a:xfrm>
            <a:off x="556552" y="2428300"/>
            <a:ext cx="738664" cy="1477328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ja-JP" altLang="en-US" dirty="0"/>
              <a:t>富本銭（</a:t>
            </a:r>
            <a:r>
              <a:rPr lang="ja-JP" altLang="en-US"/>
              <a:t>銅）</a:t>
            </a:r>
            <a:br>
              <a:rPr lang="en-US" altLang="ja-JP" dirty="0"/>
            </a:br>
            <a:r>
              <a:rPr lang="ja-JP" altLang="en-US" dirty="0"/>
              <a:t>　</a:t>
            </a:r>
            <a:r>
              <a:rPr lang="ja-JP" altLang="en-US" sz="1600" dirty="0"/>
              <a:t>６８３年　</a:t>
            </a: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3726414" y="2523889"/>
            <a:ext cx="984885" cy="142636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ja-JP" altLang="en-US" dirty="0"/>
              <a:t>和同開珎</a:t>
            </a:r>
            <a:br>
              <a:rPr lang="en-US" altLang="ja-JP" dirty="0"/>
            </a:br>
            <a:r>
              <a:rPr lang="ja-JP" altLang="en-US" sz="1600" dirty="0"/>
              <a:t>（銀銭・銅銭）</a:t>
            </a:r>
            <a:br>
              <a:rPr lang="en-US" altLang="ja-JP" dirty="0"/>
            </a:br>
            <a:r>
              <a:rPr lang="ja-JP" altLang="en-US" dirty="0"/>
              <a:t>　</a:t>
            </a:r>
            <a:r>
              <a:rPr lang="ja-JP" altLang="en-US" sz="1600" dirty="0"/>
              <a:t>７０８年　</a:t>
            </a:r>
          </a:p>
        </p:txBody>
      </p:sp>
      <p:pic>
        <p:nvPicPr>
          <p:cNvPr id="16" name="図 15">
            <a:extLst>
              <a:ext uri="{FF2B5EF4-FFF2-40B4-BE49-F238E27FC236}">
                <a16:creationId xmlns:a16="http://schemas.microsoft.com/office/drawing/2014/main" id="{28F86313-35F4-CC4A-96D3-5D16A829CE3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26412" y="4250880"/>
            <a:ext cx="1404047" cy="2229957"/>
          </a:xfrm>
          <a:prstGeom prst="rect">
            <a:avLst/>
          </a:prstGeom>
        </p:spPr>
      </p:pic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40B4A1AC-E80F-794B-B612-C563DAFD44BF}"/>
              </a:ext>
            </a:extLst>
          </p:cNvPr>
          <p:cNvSpPr txBox="1"/>
          <p:nvPr/>
        </p:nvSpPr>
        <p:spPr>
          <a:xfrm>
            <a:off x="1696880" y="6413171"/>
            <a:ext cx="10631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622 - 686</a:t>
            </a:r>
            <a:endParaRPr kumimoji="1" lang="ja-JP" altLang="en-US"/>
          </a:p>
        </p:txBody>
      </p:sp>
      <p:pic>
        <p:nvPicPr>
          <p:cNvPr id="19" name="図 18">
            <a:extLst>
              <a:ext uri="{FF2B5EF4-FFF2-40B4-BE49-F238E27FC236}">
                <a16:creationId xmlns:a16="http://schemas.microsoft.com/office/drawing/2014/main" id="{B96F1C9D-0AB0-5B4F-A8AF-0913A59EDB5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27668" y="4279365"/>
            <a:ext cx="1524000" cy="1943100"/>
          </a:xfrm>
          <a:prstGeom prst="rect">
            <a:avLst/>
          </a:prstGeom>
        </p:spPr>
      </p:pic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0E4108BA-295E-104E-A60F-91D117B0CF31}"/>
              </a:ext>
            </a:extLst>
          </p:cNvPr>
          <p:cNvSpPr txBox="1"/>
          <p:nvPr/>
        </p:nvSpPr>
        <p:spPr>
          <a:xfrm>
            <a:off x="5271918" y="6351217"/>
            <a:ext cx="11160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660 -  721</a:t>
            </a:r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E427EFDB-3889-AB4A-A3E4-A4BE7DCA79AA}"/>
              </a:ext>
            </a:extLst>
          </p:cNvPr>
          <p:cNvSpPr txBox="1"/>
          <p:nvPr/>
        </p:nvSpPr>
        <p:spPr>
          <a:xfrm>
            <a:off x="6663914" y="4648587"/>
            <a:ext cx="233749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708</a:t>
            </a:r>
            <a:r>
              <a:rPr kumimoji="1" lang="ja-JP" altLang="en-US"/>
              <a:t>年東国の武蔵から</a:t>
            </a:r>
            <a:endParaRPr kumimoji="1" lang="en-US" altLang="ja-JP" dirty="0"/>
          </a:p>
          <a:p>
            <a:r>
              <a:rPr lang="ja-JP" altLang="en-US"/>
              <a:t>「和銅」発見の報。</a:t>
            </a:r>
            <a:endParaRPr lang="en-US" altLang="ja-JP" dirty="0"/>
          </a:p>
          <a:p>
            <a:r>
              <a:rPr kumimoji="1" lang="ja-JP" altLang="en-US"/>
              <a:t>年号を和銅と変える。</a:t>
            </a:r>
          </a:p>
        </p:txBody>
      </p:sp>
      <p:sp>
        <p:nvSpPr>
          <p:cNvPr id="15" name="タイトル 1">
            <a:extLst>
              <a:ext uri="{FF2B5EF4-FFF2-40B4-BE49-F238E27FC236}">
                <a16:creationId xmlns:a16="http://schemas.microsoft.com/office/drawing/2014/main" id="{08B230BD-D90B-E946-A49A-FFCBC75E6B58}"/>
              </a:ext>
            </a:extLst>
          </p:cNvPr>
          <p:cNvSpPr txBox="1">
            <a:spLocks/>
          </p:cNvSpPr>
          <p:nvPr/>
        </p:nvSpPr>
        <p:spPr>
          <a:xfrm>
            <a:off x="457200" y="80227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3600">
                <a:solidFill>
                  <a:srgbClr val="0081DD"/>
                </a:solidFill>
              </a:rPr>
              <a:t>日本で最初の「公共貨幣」とは何ですか？</a:t>
            </a:r>
            <a:endParaRPr lang="ja-JP" altLang="en-US" sz="3600"/>
          </a:p>
        </p:txBody>
      </p:sp>
    </p:spTree>
    <p:extLst>
      <p:ext uri="{BB962C8B-B14F-4D97-AF65-F5344CB8AC3E}">
        <p14:creationId xmlns:p14="http://schemas.microsoft.com/office/powerpoint/2010/main" val="2650515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12" grpId="0"/>
      <p:bldP spid="17" grpId="0"/>
      <p:bldP spid="20" grpId="0"/>
      <p:bldP spid="3" grpId="0"/>
    </p:bldLst>
  </p:timing>
</p:sld>
</file>

<file path=ppt/theme/theme1.xml><?xml version="1.0" encoding="utf-8"?>
<a:theme xmlns:a="http://schemas.openxmlformats.org/drawingml/2006/main" name="ホワイ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ホワイ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Yu Gothic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Yu Gothic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ホワイ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Yu Gothic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Yu Gothic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11999</TotalTime>
  <Words>1923</Words>
  <Application>Microsoft Macintosh PowerPoint</Application>
  <PresentationFormat>画面に合わせる (4:3)</PresentationFormat>
  <Paragraphs>505</Paragraphs>
  <Slides>42</Slides>
  <Notes>23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10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42</vt:i4>
      </vt:variant>
    </vt:vector>
  </HeadingPairs>
  <TitlesOfParts>
    <vt:vector size="53" baseType="lpstr">
      <vt:lpstr>ＭＳ Ｐゴシック</vt:lpstr>
      <vt:lpstr>ＭＳ 明朝</vt:lpstr>
      <vt:lpstr>Osaka</vt:lpstr>
      <vt:lpstr>Yu Gothic</vt:lpstr>
      <vt:lpstr>Arial</vt:lpstr>
      <vt:lpstr>Calibri</vt:lpstr>
      <vt:lpstr>Mangal</vt:lpstr>
      <vt:lpstr>Times</vt:lpstr>
      <vt:lpstr>Times New Roman</vt:lpstr>
      <vt:lpstr>Wingdings</vt:lpstr>
      <vt:lpstr>ホワイト</vt:lpstr>
      <vt:lpstr>PowerPoint プレゼンテーション</vt:lpstr>
      <vt:lpstr>    　　  　　　　　　　　　　　　　 　未来創造フォーラム  第１回（２００２）〜第１１回（２０１７）  　　主催：ＮＰＯ法人日本未来研究センター　（２００２年設立）  　　</vt:lpstr>
      <vt:lpstr>PowerPoint プレゼンテーション</vt:lpstr>
      <vt:lpstr>PowerPoint プレゼンテーション</vt:lpstr>
      <vt:lpstr>公共貨幣で新国生み イニシアティブ V.１２</vt:lpstr>
      <vt:lpstr>「公共貨幣（お金）」とは何ですか？</vt:lpstr>
      <vt:lpstr>「公共貨幣（お金）」とは何ですか？</vt:lpstr>
      <vt:lpstr>「公共貨幣（お金）」とは何ですか？</vt:lpstr>
      <vt:lpstr>PowerPoint プレゼンテーション</vt:lpstr>
      <vt:lpstr>日本で流通してきた「公共貨幣」は？</vt:lpstr>
      <vt:lpstr>現在流通している「債務貨幣」とは？</vt:lpstr>
      <vt:lpstr>「公共貨幣で新国生み」　講演内容</vt:lpstr>
      <vt:lpstr>国生みは全て太陽（神・信仰）から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国生みの後、流通してきた「公共貨幣」</vt:lpstr>
      <vt:lpstr>PowerPoint プレゼンテーション</vt:lpstr>
      <vt:lpstr>国生みの３条件</vt:lpstr>
      <vt:lpstr>「公共貨幣で新国生み」　講演内容</vt:lpstr>
      <vt:lpstr>PowerPoint プレゼンテーション</vt:lpstr>
      <vt:lpstr>PowerPoint プレゼンテーション</vt:lpstr>
      <vt:lpstr>米国の「国盗り」物語</vt:lpstr>
      <vt:lpstr>PowerPoint プレゼンテーション</vt:lpstr>
      <vt:lpstr>PowerPoint プレゼンテーション</vt:lpstr>
      <vt:lpstr>銀行は無から預金（お金として機能）を信用創造できる。 今や支払い決済の８５％はこの預金口座から</vt:lpstr>
      <vt:lpstr>欠陥デザイン１：　マネーストックの不安定性 - ベースマネー一定 -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債務貨幣システムは欠陥デザイン</vt:lpstr>
      <vt:lpstr>「公共貨幣で新国生み」　講演内容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「公共貨幣で新国生み」　講演内容</vt:lpstr>
      <vt:lpstr>PowerPoint プレゼンテーション</vt:lpstr>
      <vt:lpstr>新国生みの３条件</vt:lpstr>
      <vt:lpstr>PowerPoint プレゼンテーション</vt:lpstr>
    </vt:vector>
  </TitlesOfParts>
  <Company>DBS</Company>
  <LinksUpToDate>false</LinksUpToDate>
  <SharedDoc>false</SharedDoc>
  <HyperlinksChanged>false</HyperlinksChanged>
  <AppVersion>16.0014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出版記念講演要旨</dc:title>
  <dc:creator>Yamaguchi Kaoru</dc:creator>
  <cp:lastModifiedBy>Microsoft Office ユーザー</cp:lastModifiedBy>
  <cp:revision>692</cp:revision>
  <cp:lastPrinted>2016-12-09T09:16:06Z</cp:lastPrinted>
  <dcterms:created xsi:type="dcterms:W3CDTF">2016-04-27T03:03:49Z</dcterms:created>
  <dcterms:modified xsi:type="dcterms:W3CDTF">2018-06-19T03:18:49Z</dcterms:modified>
</cp:coreProperties>
</file>